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58" r:id="rId4"/>
    <p:sldId id="259" r:id="rId5"/>
    <p:sldId id="260" r:id="rId6"/>
    <p:sldId id="262" r:id="rId7"/>
    <p:sldId id="263" r:id="rId8"/>
    <p:sldId id="264" r:id="rId9"/>
    <p:sldId id="265" r:id="rId10"/>
    <p:sldId id="266" r:id="rId11"/>
    <p:sldId id="267" r:id="rId12"/>
    <p:sldId id="288" r:id="rId13"/>
    <p:sldId id="287" r:id="rId14"/>
    <p:sldId id="289" r:id="rId15"/>
    <p:sldId id="268" r:id="rId16"/>
    <p:sldId id="269" r:id="rId17"/>
    <p:sldId id="270" r:id="rId18"/>
    <p:sldId id="271" r:id="rId19"/>
    <p:sldId id="290" r:id="rId20"/>
    <p:sldId id="272" r:id="rId21"/>
    <p:sldId id="273" r:id="rId22"/>
    <p:sldId id="292" r:id="rId23"/>
    <p:sldId id="293" r:id="rId24"/>
    <p:sldId id="298" r:id="rId25"/>
    <p:sldId id="299" r:id="rId26"/>
    <p:sldId id="28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0" d="100"/>
          <a:sy n="100" d="100"/>
        </p:scale>
        <p:origin x="-188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CA9E15-35E5-E145-95B3-81925384B911}" type="datetimeFigureOut">
              <a:rPr lang="en-US" smtClean="0"/>
              <a:t>1/20/2014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3ED3FD-EC1A-374B-AE63-F3C242CFD823}" type="slidenum">
              <a:rPr lang="en-US" smtClean="0"/>
              <a:t>‹#›</a:t>
            </a:fld>
            <a:endParaRPr lang="en-US"/>
          </a:p>
        </p:txBody>
      </p:sp>
    </p:spTree>
    <p:extLst>
      <p:ext uri="{BB962C8B-B14F-4D97-AF65-F5344CB8AC3E}">
        <p14:creationId xmlns:p14="http://schemas.microsoft.com/office/powerpoint/2010/main" val="344573731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C43ED3FD-EC1A-374B-AE63-F3C242CFD823}" type="slidenum">
              <a:rPr lang="en-US" smtClean="0"/>
              <a:t>1</a:t>
            </a:fld>
            <a:endParaRPr lang="en-US"/>
          </a:p>
        </p:txBody>
      </p:sp>
    </p:spTree>
    <p:extLst>
      <p:ext uri="{BB962C8B-B14F-4D97-AF65-F5344CB8AC3E}">
        <p14:creationId xmlns:p14="http://schemas.microsoft.com/office/powerpoint/2010/main" val="8120967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93DCE1-7D01-6E4D-A745-536AC24010DA}" type="slidenum">
              <a:rPr lang="en-US" smtClean="0"/>
              <a:t>7</a:t>
            </a:fld>
            <a:endParaRPr lang="en-US"/>
          </a:p>
        </p:txBody>
      </p:sp>
    </p:spTree>
    <p:extLst>
      <p:ext uri="{BB962C8B-B14F-4D97-AF65-F5344CB8AC3E}">
        <p14:creationId xmlns:p14="http://schemas.microsoft.com/office/powerpoint/2010/main" val="23854876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93DCE1-7D01-6E4D-A745-536AC24010DA}" type="slidenum">
              <a:rPr lang="en-US" smtClean="0"/>
              <a:t>8</a:t>
            </a:fld>
            <a:endParaRPr lang="en-US"/>
          </a:p>
        </p:txBody>
      </p:sp>
    </p:spTree>
    <p:extLst>
      <p:ext uri="{BB962C8B-B14F-4D97-AF65-F5344CB8AC3E}">
        <p14:creationId xmlns:p14="http://schemas.microsoft.com/office/powerpoint/2010/main" val="4150125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Interactive</a:t>
            </a:r>
            <a:r>
              <a:rPr lang="en-US" baseline="0" dirty="0" smtClean="0"/>
              <a:t> mode programming </a:t>
            </a:r>
            <a:r>
              <a:rPr lang="en-US" baseline="0" dirty="0" smtClean="0">
                <a:sym typeface="Wingdings"/>
              </a:rPr>
              <a:t> as soon as you press enter, what ever you typed happens immediately</a:t>
            </a:r>
          </a:p>
          <a:p>
            <a:r>
              <a:rPr lang="en-US" baseline="0" dirty="0" smtClean="0">
                <a:sym typeface="Wingdings"/>
              </a:rPr>
              <a:t>Script mode programming  can type and edit as you please, then press run to see all of you code work together</a:t>
            </a:r>
            <a:endParaRPr lang="en-US" dirty="0"/>
          </a:p>
        </p:txBody>
      </p:sp>
      <p:sp>
        <p:nvSpPr>
          <p:cNvPr id="4" name="Slide Number Placeholder 3"/>
          <p:cNvSpPr>
            <a:spLocks noGrp="1"/>
          </p:cNvSpPr>
          <p:nvPr>
            <p:ph type="sldNum" sz="quarter" idx="10"/>
          </p:nvPr>
        </p:nvSpPr>
        <p:spPr/>
        <p:txBody>
          <a:bodyPr/>
          <a:lstStyle/>
          <a:p>
            <a:fld id="{5A93DCE1-7D01-6E4D-A745-536AC24010DA}" type="slidenum">
              <a:rPr lang="en-US" smtClean="0"/>
              <a:t>10</a:t>
            </a:fld>
            <a:endParaRPr lang="en-US"/>
          </a:p>
        </p:txBody>
      </p:sp>
    </p:spTree>
    <p:extLst>
      <p:ext uri="{BB962C8B-B14F-4D97-AF65-F5344CB8AC3E}">
        <p14:creationId xmlns:p14="http://schemas.microsoft.com/office/powerpoint/2010/main" val="27134515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Imaginary Numbers –</a:t>
            </a:r>
          </a:p>
          <a:p>
            <a:r>
              <a:rPr lang="en-US" dirty="0" smtClean="0"/>
              <a:t>When you use the letter j next</a:t>
            </a:r>
            <a:r>
              <a:rPr lang="en-US" baseline="0" dirty="0" smtClean="0"/>
              <a:t> to a number, and outside the context of a string, Python knows to treat the number as an imaginary number</a:t>
            </a:r>
            <a:endParaRPr lang="en-US" dirty="0"/>
          </a:p>
        </p:txBody>
      </p:sp>
      <p:sp>
        <p:nvSpPr>
          <p:cNvPr id="4" name="Slide Number Placeholder 3"/>
          <p:cNvSpPr>
            <a:spLocks noGrp="1"/>
          </p:cNvSpPr>
          <p:nvPr>
            <p:ph type="sldNum" sz="quarter" idx="10"/>
          </p:nvPr>
        </p:nvSpPr>
        <p:spPr/>
        <p:txBody>
          <a:bodyPr/>
          <a:lstStyle/>
          <a:p>
            <a:fld id="{5A93DCE1-7D01-6E4D-A745-536AC24010DA}" type="slidenum">
              <a:rPr lang="en-US" smtClean="0"/>
              <a:t>11</a:t>
            </a:fld>
            <a:endParaRPr lang="en-US"/>
          </a:p>
        </p:txBody>
      </p:sp>
    </p:spTree>
    <p:extLst>
      <p:ext uri="{BB962C8B-B14F-4D97-AF65-F5344CB8AC3E}">
        <p14:creationId xmlns:p14="http://schemas.microsoft.com/office/powerpoint/2010/main" val="3465280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93DCE1-7D01-6E4D-A745-536AC24010DA}" type="slidenum">
              <a:rPr lang="en-US" smtClean="0"/>
              <a:t>16</a:t>
            </a:fld>
            <a:endParaRPr lang="en-US"/>
          </a:p>
        </p:txBody>
      </p:sp>
    </p:spTree>
    <p:extLst>
      <p:ext uri="{BB962C8B-B14F-4D97-AF65-F5344CB8AC3E}">
        <p14:creationId xmlns:p14="http://schemas.microsoft.com/office/powerpoint/2010/main" val="1945130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93DCE1-7D01-6E4D-A745-536AC24010DA}" type="slidenum">
              <a:rPr lang="en-US" smtClean="0"/>
              <a:t>17</a:t>
            </a:fld>
            <a:endParaRPr lang="en-US"/>
          </a:p>
        </p:txBody>
      </p:sp>
    </p:spTree>
    <p:extLst>
      <p:ext uri="{BB962C8B-B14F-4D97-AF65-F5344CB8AC3E}">
        <p14:creationId xmlns:p14="http://schemas.microsoft.com/office/powerpoint/2010/main" val="30223950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revert back</a:t>
            </a:r>
            <a:r>
              <a:rPr lang="en-US" baseline="0" dirty="0" smtClean="0"/>
              <a:t> to original list for each action</a:t>
            </a:r>
            <a:endParaRPr lang="en-US" dirty="0"/>
          </a:p>
        </p:txBody>
      </p:sp>
      <p:sp>
        <p:nvSpPr>
          <p:cNvPr id="4" name="Slide Number Placeholder 3"/>
          <p:cNvSpPr>
            <a:spLocks noGrp="1"/>
          </p:cNvSpPr>
          <p:nvPr>
            <p:ph type="sldNum" sz="quarter" idx="10"/>
          </p:nvPr>
        </p:nvSpPr>
        <p:spPr/>
        <p:txBody>
          <a:bodyPr/>
          <a:lstStyle/>
          <a:p>
            <a:fld id="{5A93DCE1-7D01-6E4D-A745-536AC24010DA}" type="slidenum">
              <a:rPr lang="en-US" smtClean="0"/>
              <a:t>24</a:t>
            </a:fld>
            <a:endParaRPr lang="en-US"/>
          </a:p>
        </p:txBody>
      </p:sp>
    </p:spTree>
    <p:extLst>
      <p:ext uri="{BB962C8B-B14F-4D97-AF65-F5344CB8AC3E}">
        <p14:creationId xmlns:p14="http://schemas.microsoft.com/office/powerpoint/2010/main" val="3287858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295400"/>
            <a:ext cx="8228013" cy="1927225"/>
          </a:xfrm>
        </p:spPr>
        <p:txBody>
          <a:bodyPr tIns="0" bIns="0" anchor="b" anchorCtr="0"/>
          <a:lstStyle>
            <a:lvl1pPr>
              <a:defRPr sz="6000">
                <a:solidFill>
                  <a:schemeClr val="bg1"/>
                </a:solidFill>
              </a:defRPr>
            </a:lvl1pPr>
          </a:lstStyle>
          <a:p>
            <a:r>
              <a:rPr lang="en-CA" smtClean="0"/>
              <a:t>Click to edit Master title style</a:t>
            </a:r>
            <a:endParaRPr/>
          </a:p>
        </p:txBody>
      </p:sp>
      <p:sp>
        <p:nvSpPr>
          <p:cNvPr id="3" name="Subtitle 2"/>
          <p:cNvSpPr>
            <a:spLocks noGrp="1"/>
          </p:cNvSpPr>
          <p:nvPr>
            <p:ph type="subTitle" idx="1"/>
          </p:nvPr>
        </p:nvSpPr>
        <p:spPr>
          <a:xfrm>
            <a:off x="457199" y="3307976"/>
            <a:ext cx="8228013" cy="106680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3C8F381B-B440-4EA2-8943-AC6826DBFFFB}" type="datetime1">
              <a:rPr lang="en-US" smtClean="0"/>
              <a:t>1/20/2014</a:t>
            </a:fld>
            <a:endParaRPr lang="en-US"/>
          </a:p>
        </p:txBody>
      </p:sp>
      <p:sp>
        <p:nvSpPr>
          <p:cNvPr id="5" name="Footer Placeholder 4"/>
          <p:cNvSpPr>
            <a:spLocks noGrp="1"/>
          </p:cNvSpPr>
          <p:nvPr>
            <p:ph type="ftr" sz="quarter" idx="11"/>
          </p:nvPr>
        </p:nvSpPr>
        <p:spPr/>
        <p:txBody>
          <a:bodyPr/>
          <a:lstStyle/>
          <a:p>
            <a:r>
              <a:rPr lang="en-US" dirty="0" smtClean="0"/>
              <a:t>www.michaelliut.ca/cs1md3</a:t>
            </a:r>
          </a:p>
          <a:p>
            <a:endParaRPr lang="en-US" dirty="0"/>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AF014A-4AE9-46A3-A884-335BBCC5C566}" type="datetime1">
              <a:rPr lang="en-US" smtClean="0"/>
              <a:t>1/20/2014</a:t>
            </a:fld>
            <a:endParaRPr lang="en-US"/>
          </a:p>
        </p:txBody>
      </p:sp>
      <p:sp>
        <p:nvSpPr>
          <p:cNvPr id="3" name="Footer Placeholder 2"/>
          <p:cNvSpPr>
            <a:spLocks noGrp="1"/>
          </p:cNvSpPr>
          <p:nvPr>
            <p:ph type="ftr" sz="quarter" idx="11"/>
          </p:nvPr>
        </p:nvSpPr>
        <p:spPr/>
        <p:txBody>
          <a:bodyPr/>
          <a:lstStyle/>
          <a:p>
            <a:r>
              <a:rPr lang="en-US" smtClean="0"/>
              <a:t>www.michaelliut.ca/cs1md3 </a:t>
            </a:r>
            <a:endParaRPr lang="en-US"/>
          </a:p>
        </p:txBody>
      </p:sp>
      <p:sp>
        <p:nvSpPr>
          <p:cNvPr id="4" name="Slide Number Placeholder 3"/>
          <p:cNvSpPr>
            <a:spLocks noGrp="1"/>
          </p:cNvSpPr>
          <p:nvPr>
            <p:ph type="sldNum" sz="quarter" idx="12"/>
          </p:nvPr>
        </p:nvSpPr>
        <p:spPr/>
        <p:txBody>
          <a:bodyPr/>
          <a:lstStyle/>
          <a:p>
            <a:fld id="{9F2F5E10-5301-4EE6-90D2-A6C4A3F62BE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en-CA" smtClean="0"/>
              <a:t>Click to edit Master title style</a:t>
            </a:r>
            <a:endParaRPr/>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spcBef>
                <a:spcPts val="600"/>
              </a:spcBef>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198119EF-BE08-4DDB-B434-66909F134D93}" type="datetime1">
              <a:rPr lang="en-US" smtClean="0"/>
              <a:t>1/20/2014</a:t>
            </a:fld>
            <a:endParaRPr lang="en-US"/>
          </a:p>
        </p:txBody>
      </p:sp>
      <p:sp>
        <p:nvSpPr>
          <p:cNvPr id="6" name="Footer Placeholder 5"/>
          <p:cNvSpPr>
            <a:spLocks noGrp="1"/>
          </p:cNvSpPr>
          <p:nvPr>
            <p:ph type="ftr" sz="quarter" idx="11"/>
          </p:nvPr>
        </p:nvSpPr>
        <p:spPr/>
        <p:txBody>
          <a:bodyPr/>
          <a:lstStyle/>
          <a:p>
            <a:r>
              <a:rPr lang="en-US" smtClean="0"/>
              <a:t>www.michaelliut.ca/cs1md3 </a:t>
            </a:r>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CA"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44F6B21-79EF-4F2E-BA6C-EAE1AC5B26C9}" type="datetime1">
              <a:rPr lang="en-US" smtClean="0"/>
              <a:t>1/20/2014</a:t>
            </a:fld>
            <a:endParaRPr lang="en-US"/>
          </a:p>
        </p:txBody>
      </p:sp>
      <p:sp>
        <p:nvSpPr>
          <p:cNvPr id="6" name="Footer Placeholder 5"/>
          <p:cNvSpPr>
            <a:spLocks noGrp="1"/>
          </p:cNvSpPr>
          <p:nvPr>
            <p:ph type="ftr" sz="quarter" idx="11"/>
          </p:nvPr>
        </p:nvSpPr>
        <p:spPr/>
        <p:txBody>
          <a:bodyPr/>
          <a:lstStyle/>
          <a:p>
            <a:r>
              <a:rPr lang="en-US" smtClean="0"/>
              <a:t>www.michaelliut.ca/cs1md3 </a:t>
            </a:r>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en-CA"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CA"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1610BA3B-6AF4-417E-8ED2-3FCA98ED1671}" type="datetime1">
              <a:rPr lang="en-US" smtClean="0"/>
              <a:t>1/20/2014</a:t>
            </a:fld>
            <a:endParaRPr lang="en-US"/>
          </a:p>
        </p:txBody>
      </p:sp>
      <p:sp>
        <p:nvSpPr>
          <p:cNvPr id="6" name="Footer Placeholder 5"/>
          <p:cNvSpPr>
            <a:spLocks noGrp="1"/>
          </p:cNvSpPr>
          <p:nvPr>
            <p:ph type="ftr" sz="quarter" idx="11"/>
          </p:nvPr>
        </p:nvSpPr>
        <p:spPr/>
        <p:txBody>
          <a:bodyPr/>
          <a:lstStyle/>
          <a:p>
            <a:r>
              <a:rPr lang="en-US" smtClean="0"/>
              <a:t>www.michaelliut.ca/cs1md3 </a:t>
            </a:r>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9" name="Picture Placeholder 8"/>
          <p:cNvSpPr>
            <a:spLocks noGrp="1"/>
          </p:cNvSpPr>
          <p:nvPr>
            <p:ph type="pic" sz="quarter" idx="13"/>
          </p:nvPr>
        </p:nvSpPr>
        <p:spPr>
          <a:xfrm>
            <a:off x="990600" y="2590800"/>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en-CA" smtClean="0"/>
              <a:t>Drag picture to placeholder or click icon to add</a:t>
            </a:r>
            <a:endParaRPr/>
          </a:p>
        </p:txBody>
      </p:sp>
      <p:sp>
        <p:nvSpPr>
          <p:cNvPr id="8" name="Picture Placeholder 8"/>
          <p:cNvSpPr>
            <a:spLocks noGrp="1"/>
          </p:cNvSpPr>
          <p:nvPr>
            <p:ph type="pic" sz="quarter" idx="14"/>
          </p:nvPr>
        </p:nvSpPr>
        <p:spPr>
          <a:xfrm>
            <a:off x="2479675" y="1260475"/>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en-CA" smtClean="0"/>
              <a:t>Drag picture to placeholder or click icon to add</a:t>
            </a:r>
            <a:endParaRPr/>
          </a:p>
        </p:txBody>
      </p:sp>
      <p:sp>
        <p:nvSpPr>
          <p:cNvPr id="10" name="Picture Placeholder 8"/>
          <p:cNvSpPr>
            <a:spLocks noGrp="1"/>
          </p:cNvSpPr>
          <p:nvPr>
            <p:ph type="pic" sz="quarter" idx="15"/>
          </p:nvPr>
        </p:nvSpPr>
        <p:spPr>
          <a:xfrm>
            <a:off x="269875" y="762000"/>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en-CA"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a:xfrm>
            <a:off x="457200" y="2568388"/>
            <a:ext cx="8228013" cy="3468875"/>
          </a:xfrm>
        </p:spPr>
        <p:txBody>
          <a:bodyPr vert="eaVert"/>
          <a:lstStyle>
            <a:lvl5pPr>
              <a:defRPr/>
            </a:lvl5pPr>
            <a:lvl6pPr marL="1719072">
              <a:defRPr/>
            </a:lvl6pPr>
            <a:lvl7pPr marL="1719072">
              <a:defRPr/>
            </a:lvl7pPr>
            <a:lvl8pPr marL="1719072">
              <a:defRPr/>
            </a:lvl8pPr>
            <a:lvl9pPr marL="1719072">
              <a:defRPr/>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6B2DF32D-A401-4BED-9944-393FB8DFC2F2}" type="datetime1">
              <a:rPr lang="en-US" smtClean="0"/>
              <a:t>1/20/2014</a:t>
            </a:fld>
            <a:endParaRPr lang="en-US"/>
          </a:p>
        </p:txBody>
      </p:sp>
      <p:sp>
        <p:nvSpPr>
          <p:cNvPr id="5" name="Footer Placeholder 4"/>
          <p:cNvSpPr>
            <a:spLocks noGrp="1"/>
          </p:cNvSpPr>
          <p:nvPr>
            <p:ph type="ftr" sz="quarter" idx="11"/>
          </p:nvPr>
        </p:nvSpPr>
        <p:spPr/>
        <p:txBody>
          <a:bodyPr/>
          <a:lstStyle/>
          <a:p>
            <a:r>
              <a:rPr lang="en-US" smtClean="0"/>
              <a:t>www.michaelliut.ca/cs1md3 </a:t>
            </a:r>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nchorCtr="0"/>
          <a:lstStyle/>
          <a:p>
            <a:r>
              <a:rPr lang="en-CA" smtClean="0"/>
              <a:t>Click to edit Master title style</a:t>
            </a:r>
            <a:endParaRPr/>
          </a:p>
        </p:txBody>
      </p:sp>
      <p:sp>
        <p:nvSpPr>
          <p:cNvPr id="3" name="Vertical Text Placeholder 2"/>
          <p:cNvSpPr>
            <a:spLocks noGrp="1"/>
          </p:cNvSpPr>
          <p:nvPr>
            <p:ph type="body" orient="vert" idx="1"/>
          </p:nvPr>
        </p:nvSpPr>
        <p:spPr>
          <a:xfrm>
            <a:off x="457200" y="416859"/>
            <a:ext cx="6019800" cy="5615642"/>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2B59ECD9-455E-45A2-95D2-9BD8310DECB4}" type="datetime1">
              <a:rPr lang="en-US" smtClean="0"/>
              <a:t>1/20/2014</a:t>
            </a:fld>
            <a:endParaRPr lang="en-US"/>
          </a:p>
        </p:txBody>
      </p:sp>
      <p:sp>
        <p:nvSpPr>
          <p:cNvPr id="5" name="Footer Placeholder 4"/>
          <p:cNvSpPr>
            <a:spLocks noGrp="1"/>
          </p:cNvSpPr>
          <p:nvPr>
            <p:ph type="ftr" sz="quarter" idx="11"/>
          </p:nvPr>
        </p:nvSpPr>
        <p:spPr/>
        <p:txBody>
          <a:bodyPr/>
          <a:lstStyle/>
          <a:p>
            <a:r>
              <a:rPr lang="en-US" smtClean="0"/>
              <a:t>www.michaelliut.ca/cs1md3 </a:t>
            </a:r>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losin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B44F204-332A-4E35-B33F-AD1EA4CBADF5}" type="datetime1">
              <a:rPr lang="en-US" smtClean="0"/>
              <a:t>1/20/2014</a:t>
            </a:fld>
            <a:endParaRPr lang="en-US"/>
          </a:p>
        </p:txBody>
      </p:sp>
      <p:sp>
        <p:nvSpPr>
          <p:cNvPr id="4" name="Footer Placeholder 3"/>
          <p:cNvSpPr>
            <a:spLocks noGrp="1"/>
          </p:cNvSpPr>
          <p:nvPr>
            <p:ph type="ftr" sz="quarter" idx="11"/>
          </p:nvPr>
        </p:nvSpPr>
        <p:spPr/>
        <p:txBody>
          <a:bodyPr/>
          <a:lstStyle/>
          <a:p>
            <a:r>
              <a:rPr lang="en-US" smtClean="0"/>
              <a:t>www.michaelliut.ca/cs1md3 </a:t>
            </a:r>
            <a:endParaRPr lang="en-US"/>
          </a:p>
        </p:txBody>
      </p:sp>
      <p:sp>
        <p:nvSpPr>
          <p:cNvPr id="5" name="Slide Number Placeholder 4"/>
          <p:cNvSpPr>
            <a:spLocks noGrp="1"/>
          </p:cNvSpPr>
          <p:nvPr>
            <p:ph type="sldNum" sz="quarter" idx="12"/>
          </p:nvPr>
        </p:nvSpPr>
        <p:spPr/>
        <p:txBody>
          <a:bodyPr/>
          <a:lstStyle/>
          <a:p>
            <a:fld id="{9F2F5E10-5301-4EE6-90D2-A6C4A3F62BE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9223659B-AB07-4D2C-9AAF-95AB05F8DAD5}" type="datetime1">
              <a:rPr lang="en-US" smtClean="0"/>
              <a:t>1/20/2014</a:t>
            </a:fld>
            <a:endParaRPr lang="en-US"/>
          </a:p>
        </p:txBody>
      </p:sp>
      <p:sp>
        <p:nvSpPr>
          <p:cNvPr id="5" name="Footer Placeholder 4"/>
          <p:cNvSpPr>
            <a:spLocks noGrp="1"/>
          </p:cNvSpPr>
          <p:nvPr>
            <p:ph type="ftr" sz="quarter" idx="11"/>
          </p:nvPr>
        </p:nvSpPr>
        <p:spPr/>
        <p:txBody>
          <a:bodyPr/>
          <a:lstStyle/>
          <a:p>
            <a:r>
              <a:rPr lang="en-US" smtClean="0"/>
              <a:t>www.michaelliut.ca/cs1md3 </a:t>
            </a:r>
            <a:endParaRPr lang="en-US" dirty="0" smtClean="0"/>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36694"/>
            <a:ext cx="6400800" cy="1362075"/>
          </a:xfrm>
        </p:spPr>
        <p:txBody>
          <a:bodyPr anchor="b" anchorCtr="0"/>
          <a:lstStyle>
            <a:lvl1pPr algn="r">
              <a:defRPr sz="4600" b="0" cap="none" baseline="0"/>
            </a:lvl1pPr>
          </a:lstStyle>
          <a:p>
            <a:r>
              <a:rPr lang="en-CA" smtClean="0"/>
              <a:t>Click to edit Master title style</a:t>
            </a:r>
            <a:endParaRPr/>
          </a:p>
        </p:txBody>
      </p:sp>
      <p:sp>
        <p:nvSpPr>
          <p:cNvPr id="3" name="Text Placeholder 2"/>
          <p:cNvSpPr>
            <a:spLocks noGrp="1"/>
          </p:cNvSpPr>
          <p:nvPr>
            <p:ph type="body" idx="1"/>
          </p:nvPr>
        </p:nvSpPr>
        <p:spPr>
          <a:xfrm>
            <a:off x="1676399" y="3609695"/>
            <a:ext cx="5181601" cy="1500187"/>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C227D849-C85F-4ED0-8467-52222E8BDBC1}" type="datetime1">
              <a:rPr lang="en-US" smtClean="0"/>
              <a:t>1/20/2014</a:t>
            </a:fld>
            <a:endParaRPr lang="en-US"/>
          </a:p>
        </p:txBody>
      </p:sp>
      <p:sp>
        <p:nvSpPr>
          <p:cNvPr id="5" name="Footer Placeholder 4"/>
          <p:cNvSpPr>
            <a:spLocks noGrp="1"/>
          </p:cNvSpPr>
          <p:nvPr>
            <p:ph type="ftr" sz="quarter" idx="11"/>
          </p:nvPr>
        </p:nvSpPr>
        <p:spPr>
          <a:xfrm>
            <a:off x="7238999" y="6356350"/>
            <a:ext cx="1446213" cy="365125"/>
          </a:xfrm>
        </p:spPr>
        <p:txBody>
          <a:bodyPr/>
          <a:lstStyle/>
          <a:p>
            <a:r>
              <a:rPr lang="en-US" smtClean="0"/>
              <a:t>www.michaelliut.ca/cs1md3 </a:t>
            </a:r>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9F2F5E10-5301-4EE6-90D2-A6C4A3F62BED}" type="slidenum">
              <a:rPr lang="en-US" smtClean="0"/>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marL="1946275" indent="-227013">
              <a:tabLst/>
              <a:defRPr sz="1600"/>
            </a:lvl6pPr>
            <a:lvl7pPr marL="2173288" indent="-227013">
              <a:tabLst/>
              <a:defRPr sz="1600"/>
            </a:lvl7pPr>
            <a:lvl8pPr marL="2398713" indent="-227013">
              <a:tabLst/>
              <a:defRPr sz="1600"/>
            </a:lvl8pPr>
            <a:lvl9pPr marL="2625725" indent="-227013">
              <a:tabLst/>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09B3E4F6-C6FF-471F-A4C4-B52E5FD2216E}" type="datetime1">
              <a:rPr lang="en-US" smtClean="0"/>
              <a:t>1/20/2014</a:t>
            </a:fld>
            <a:endParaRPr lang="en-US"/>
          </a:p>
        </p:txBody>
      </p:sp>
      <p:sp>
        <p:nvSpPr>
          <p:cNvPr id="6" name="Footer Placeholder 5"/>
          <p:cNvSpPr>
            <a:spLocks noGrp="1"/>
          </p:cNvSpPr>
          <p:nvPr>
            <p:ph type="ftr" sz="quarter" idx="11"/>
          </p:nvPr>
        </p:nvSpPr>
        <p:spPr/>
        <p:txBody>
          <a:bodyPr/>
          <a:lstStyle/>
          <a:p>
            <a:r>
              <a:rPr lang="en-US" smtClean="0"/>
              <a:t>www.michaelliut.ca/cs1md3 </a:t>
            </a:r>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6093E354-FA08-4791-A1D5-4E6421071BCF}" type="datetime1">
              <a:rPr lang="en-US" smtClean="0"/>
              <a:t>1/20/2014</a:t>
            </a:fld>
            <a:endParaRPr lang="en-US"/>
          </a:p>
        </p:txBody>
      </p:sp>
      <p:sp>
        <p:nvSpPr>
          <p:cNvPr id="8" name="Footer Placeholder 7"/>
          <p:cNvSpPr>
            <a:spLocks noGrp="1"/>
          </p:cNvSpPr>
          <p:nvPr>
            <p:ph type="ftr" sz="quarter" idx="11"/>
          </p:nvPr>
        </p:nvSpPr>
        <p:spPr/>
        <p:txBody>
          <a:bodyPr/>
          <a:lstStyle/>
          <a:p>
            <a:r>
              <a:rPr lang="en-US" smtClean="0"/>
              <a:t>www.michaelliut.ca/cs1md3 </a:t>
            </a:r>
            <a:endParaRPr lang="en-US"/>
          </a:p>
        </p:txBody>
      </p:sp>
      <p:sp>
        <p:nvSpPr>
          <p:cNvPr id="9" name="Slide Number Placeholder 8"/>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48516055-4F03-4F2F-9D5B-BE7ED568A58C}" type="datetime1">
              <a:rPr lang="en-US" smtClean="0"/>
              <a:t>1/20/2014</a:t>
            </a:fld>
            <a:endParaRPr lang="en-US"/>
          </a:p>
        </p:txBody>
      </p:sp>
      <p:sp>
        <p:nvSpPr>
          <p:cNvPr id="6" name="Footer Placeholder 5"/>
          <p:cNvSpPr>
            <a:spLocks noGrp="1"/>
          </p:cNvSpPr>
          <p:nvPr>
            <p:ph type="ftr" sz="quarter" idx="11"/>
          </p:nvPr>
        </p:nvSpPr>
        <p:spPr/>
        <p:txBody>
          <a:bodyPr/>
          <a:lstStyle/>
          <a:p>
            <a:r>
              <a:rPr lang="en-US" smtClean="0"/>
              <a:t>www.michaelliut.ca/cs1md3 </a:t>
            </a:r>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7E8DCE97-D923-4959-8C28-9084182DBB26}" type="datetime1">
              <a:rPr lang="en-US" smtClean="0"/>
              <a:t>1/20/2014</a:t>
            </a:fld>
            <a:endParaRPr lang="en-US"/>
          </a:p>
        </p:txBody>
      </p:sp>
      <p:sp>
        <p:nvSpPr>
          <p:cNvPr id="6" name="Footer Placeholder 5"/>
          <p:cNvSpPr>
            <a:spLocks noGrp="1"/>
          </p:cNvSpPr>
          <p:nvPr>
            <p:ph type="ftr" sz="quarter" idx="11"/>
          </p:nvPr>
        </p:nvSpPr>
        <p:spPr/>
        <p:txBody>
          <a:bodyPr/>
          <a:lstStyle/>
          <a:p>
            <a:r>
              <a:rPr lang="en-US" smtClean="0"/>
              <a:t>www.michaelliut.ca/cs1md3 </a:t>
            </a:r>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745AF25C-97D6-46C9-8D1C-CA38A79F9F3B}" type="datetime1">
              <a:rPr lang="en-US" smtClean="0"/>
              <a:t>1/20/2014</a:t>
            </a:fld>
            <a:endParaRPr lang="en-US"/>
          </a:p>
        </p:txBody>
      </p:sp>
      <p:sp>
        <p:nvSpPr>
          <p:cNvPr id="6" name="Footer Placeholder 5"/>
          <p:cNvSpPr>
            <a:spLocks noGrp="1"/>
          </p:cNvSpPr>
          <p:nvPr>
            <p:ph type="ftr" sz="quarter" idx="11"/>
          </p:nvPr>
        </p:nvSpPr>
        <p:spPr/>
        <p:txBody>
          <a:bodyPr/>
          <a:lstStyle/>
          <a:p>
            <a:r>
              <a:rPr lang="en-US" smtClean="0"/>
              <a:t>www.michaelliut.ca/cs1md3 </a:t>
            </a:r>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F97ADEAB-8CB1-40AE-83B9-64185265651D}" type="datetime1">
              <a:rPr lang="en-US" smtClean="0"/>
              <a:t>1/20/2014</a:t>
            </a:fld>
            <a:endParaRPr lang="en-US"/>
          </a:p>
        </p:txBody>
      </p:sp>
      <p:sp>
        <p:nvSpPr>
          <p:cNvPr id="4" name="Footer Placeholder 3"/>
          <p:cNvSpPr>
            <a:spLocks noGrp="1"/>
          </p:cNvSpPr>
          <p:nvPr>
            <p:ph type="ftr" sz="quarter" idx="11"/>
          </p:nvPr>
        </p:nvSpPr>
        <p:spPr/>
        <p:txBody>
          <a:bodyPr/>
          <a:lstStyle/>
          <a:p>
            <a:r>
              <a:rPr lang="en-US" smtClean="0"/>
              <a:t>www.michaelliut.ca/cs1md3 </a:t>
            </a:r>
            <a:endParaRPr lang="en-US"/>
          </a:p>
        </p:txBody>
      </p:sp>
      <p:sp>
        <p:nvSpPr>
          <p:cNvPr id="5" name="Slide Number Placeholder 4"/>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5141"/>
            <a:ext cx="8229600" cy="1143000"/>
          </a:xfrm>
          <a:prstGeom prst="rect">
            <a:avLst/>
          </a:prstGeom>
        </p:spPr>
        <p:txBody>
          <a:bodyPr vert="horz" lIns="91440" tIns="45720" rIns="91440" bIns="45720" rtlCol="0" anchor="ctr">
            <a:noAutofit/>
          </a:bodyPr>
          <a:lstStyle/>
          <a:p>
            <a:r>
              <a:rPr lang="en-CA" smtClean="0"/>
              <a:t>Click to edit Master title style</a:t>
            </a:r>
            <a:endParaRPr/>
          </a:p>
        </p:txBody>
      </p:sp>
      <p:sp>
        <p:nvSpPr>
          <p:cNvPr id="3" name="Text Placeholder 2"/>
          <p:cNvSpPr>
            <a:spLocks noGrp="1"/>
          </p:cNvSpPr>
          <p:nvPr>
            <p:ph type="body" idx="1"/>
          </p:nvPr>
        </p:nvSpPr>
        <p:spPr>
          <a:xfrm>
            <a:off x="739775" y="2770094"/>
            <a:ext cx="7662864" cy="3267169"/>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fld id="{C7DAB4A7-F030-4C56-A13E-71CF8D0EF55D}" type="datetime1">
              <a:rPr lang="en-US" smtClean="0"/>
              <a:t>1/20/2014</a:t>
            </a:fld>
            <a:endParaRPr lang="en-US"/>
          </a:p>
        </p:txBody>
      </p:sp>
      <p:sp>
        <p:nvSpPr>
          <p:cNvPr id="5" name="Footer Placeholder 4"/>
          <p:cNvSpPr>
            <a:spLocks noGrp="1"/>
          </p:cNvSpPr>
          <p:nvPr>
            <p:ph type="ftr" sz="quarter" idx="3"/>
          </p:nvPr>
        </p:nvSpPr>
        <p:spPr>
          <a:xfrm>
            <a:off x="5789613" y="6356350"/>
            <a:ext cx="2895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r>
              <a:rPr lang="en-US" smtClean="0"/>
              <a:t>www.michaelliut.ca/cs1md3 </a:t>
            </a:r>
            <a:endParaRPr lang="en-US" dirty="0"/>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100" b="1">
                <a:solidFill>
                  <a:schemeClr val="tx1">
                    <a:lumMod val="50000"/>
                    <a:lumOff val="50000"/>
                  </a:schemeClr>
                </a:solidFill>
              </a:defRPr>
            </a:lvl1pPr>
          </a:lstStyle>
          <a:p>
            <a:fld id="{9F2F5E10-5301-4EE6-90D2-A6C4A3F62BE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iming>
    <p:tnLst>
      <p:par>
        <p:cTn xmlns:p14="http://schemas.microsoft.com/office/powerpoint/2010/main" id="1" dur="indefinite" restart="never" nodeType="tmRoot"/>
      </p:par>
    </p:tnLst>
  </p:timing>
  <p:hf sldNum="0" hdr="0" dt="0"/>
  <p:txStyles>
    <p:titleStyle>
      <a:lvl1pPr algn="ctr" defTabSz="914400" rtl="0" eaLnBrk="1" latinLnBrk="0" hangingPunct="1">
        <a:spcBef>
          <a:spcPct val="0"/>
        </a:spcBef>
        <a:buNone/>
        <a:defRPr sz="4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iutm@mcmaster.ca" TargetMode="External"/><Relationship Id="rId4" Type="http://schemas.openxmlformats.org/officeDocument/2006/relationships/hyperlink" Target="mailto:dasilvbc@mcmaster.ca" TargetMode="External"/><Relationship Id="rId5" Type="http://schemas.openxmlformats.org/officeDocument/2006/relationships/hyperlink" Target="mailto:fumq@mcmaster.ca" TargetMode="Externa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as.mcmaster.ca/~franek/courses/cs1md3/"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ython.org" TargetMode="External"/><Relationship Id="rId3" Type="http://schemas.openxmlformats.org/officeDocument/2006/relationships/hyperlink" Target="http://www.cas.mcmaster.ca/~franek/courses/cs1md3/help/help.cgi"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docs.python.org/3.3/tutorial/index.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smtClean="0"/>
              <a:t>Computer Science 1MD3</a:t>
            </a:r>
            <a:br>
              <a:rPr lang="en-US" sz="5400" dirty="0" smtClean="0"/>
            </a:br>
            <a:r>
              <a:rPr lang="en-US" sz="4400" dirty="0" smtClean="0"/>
              <a:t>Introduction to Programming</a:t>
            </a:r>
            <a:endParaRPr lang="en-US" sz="5400" dirty="0"/>
          </a:p>
        </p:txBody>
      </p:sp>
      <p:sp>
        <p:nvSpPr>
          <p:cNvPr id="3" name="Subtitle 2"/>
          <p:cNvSpPr>
            <a:spLocks noGrp="1"/>
          </p:cNvSpPr>
          <p:nvPr>
            <p:ph type="subTitle" idx="1"/>
          </p:nvPr>
        </p:nvSpPr>
        <p:spPr>
          <a:xfrm>
            <a:off x="457199" y="3821085"/>
            <a:ext cx="8228013" cy="1066800"/>
          </a:xfrm>
        </p:spPr>
        <p:txBody>
          <a:bodyPr>
            <a:normAutofit/>
          </a:bodyPr>
          <a:lstStyle/>
          <a:p>
            <a:pPr algn="r"/>
            <a:r>
              <a:rPr lang="en-US" dirty="0" smtClean="0"/>
              <a:t>Michael </a:t>
            </a:r>
            <a:r>
              <a:rPr lang="en-US" dirty="0" err="1" smtClean="0"/>
              <a:t>Liut</a:t>
            </a:r>
            <a:r>
              <a:rPr lang="en-US" dirty="0" smtClean="0"/>
              <a:t> (</a:t>
            </a:r>
            <a:r>
              <a:rPr lang="en-US" dirty="0" smtClean="0">
                <a:solidFill>
                  <a:srgbClr val="FF0000"/>
                </a:solidFill>
                <a:hlinkClick r:id="rId3"/>
              </a:rPr>
              <a:t>liutm@mcmaster.ca</a:t>
            </a:r>
            <a:r>
              <a:rPr lang="en-US" dirty="0" smtClean="0"/>
              <a:t>)</a:t>
            </a:r>
          </a:p>
          <a:p>
            <a:pPr algn="r"/>
            <a:r>
              <a:rPr lang="en-US" dirty="0" smtClean="0"/>
              <a:t>Brandon Da Silva (</a:t>
            </a:r>
            <a:r>
              <a:rPr lang="en-US" dirty="0" smtClean="0">
                <a:hlinkClick r:id="rId4"/>
              </a:rPr>
              <a:t>dasilvbc@mcmaster.ca</a:t>
            </a:r>
            <a:r>
              <a:rPr lang="en-US" dirty="0" smtClean="0"/>
              <a:t>)</a:t>
            </a:r>
          </a:p>
          <a:p>
            <a:pPr algn="r"/>
            <a:r>
              <a:rPr lang="en-US" dirty="0" smtClean="0"/>
              <a:t>Ming </a:t>
            </a:r>
            <a:r>
              <a:rPr lang="en-US" dirty="0" err="1"/>
              <a:t>Q</a:t>
            </a:r>
            <a:r>
              <a:rPr lang="en-US" dirty="0" err="1" smtClean="0"/>
              <a:t>uan</a:t>
            </a:r>
            <a:r>
              <a:rPr lang="en-US" dirty="0" smtClean="0"/>
              <a:t> Fu (</a:t>
            </a:r>
            <a:r>
              <a:rPr lang="en-US" dirty="0" smtClean="0">
                <a:hlinkClick r:id="rId5"/>
              </a:rPr>
              <a:t>fumq@mcmaster.ca</a:t>
            </a:r>
            <a:r>
              <a:rPr lang="en-US" dirty="0" smtClean="0"/>
              <a:t>)</a:t>
            </a:r>
          </a:p>
          <a:p>
            <a:pPr algn="r"/>
            <a:endParaRPr lang="en-US" dirty="0" smtClean="0"/>
          </a:p>
        </p:txBody>
      </p:sp>
      <p:sp>
        <p:nvSpPr>
          <p:cNvPr id="4" name="Subtitle 2"/>
          <p:cNvSpPr txBox="1">
            <a:spLocks/>
          </p:cNvSpPr>
          <p:nvPr/>
        </p:nvSpPr>
        <p:spPr>
          <a:xfrm>
            <a:off x="457199" y="394562"/>
            <a:ext cx="8228013" cy="1066800"/>
          </a:xfrm>
          <a:prstGeom prst="rect">
            <a:avLst/>
          </a:prstGeom>
        </p:spPr>
        <p:txBody>
          <a:bodyPr vert="horz" lIns="91440" tIns="0" rIns="91440" bIns="0" rtlCol="0">
            <a:normAutofit/>
          </a:bodyPr>
          <a:lstStyle>
            <a:lvl1pPr marL="0" indent="0" algn="ctr" defTabSz="914400" rtl="0" eaLnBrk="1" latinLnBrk="0" hangingPunct="1">
              <a:spcBef>
                <a:spcPts val="300"/>
              </a:spcBef>
              <a:buClr>
                <a:schemeClr val="accent1"/>
              </a:buClr>
              <a:buSzPct val="90000"/>
              <a:buFont typeface="Wingdings" pitchFamily="2" charset="2"/>
              <a:buNone/>
              <a:defRPr sz="1800" kern="1200">
                <a:solidFill>
                  <a:schemeClr val="bg1"/>
                </a:solidFill>
                <a:latin typeface="+mj-lt"/>
                <a:ea typeface="+mn-ea"/>
                <a:cs typeface="+mn-cs"/>
              </a:defRPr>
            </a:lvl1pPr>
            <a:lvl2pPr marL="457200" indent="0" algn="ctr" defTabSz="914400" rtl="0" eaLnBrk="1" latinLnBrk="0" hangingPunct="1">
              <a:spcBef>
                <a:spcPts val="600"/>
              </a:spcBef>
              <a:buClr>
                <a:schemeClr val="accent1">
                  <a:lumMod val="60000"/>
                  <a:lumOff val="40000"/>
                </a:schemeClr>
              </a:buClr>
              <a:buSzPct val="90000"/>
              <a:buFont typeface="Wingdings" pitchFamily="2" charset="2"/>
              <a:buNone/>
              <a:defRPr sz="2000" kern="1200">
                <a:solidFill>
                  <a:schemeClr val="tx1">
                    <a:tint val="75000"/>
                  </a:schemeClr>
                </a:solidFill>
                <a:latin typeface="+mn-lt"/>
                <a:ea typeface="+mn-ea"/>
                <a:cs typeface="+mn-cs"/>
              </a:defRPr>
            </a:lvl2pPr>
            <a:lvl3pPr marL="914400" indent="0" algn="ctr" defTabSz="914400" rtl="0" eaLnBrk="1" latinLnBrk="0" hangingPunct="1">
              <a:spcBef>
                <a:spcPts val="600"/>
              </a:spcBef>
              <a:buClr>
                <a:schemeClr val="accent1"/>
              </a:buClr>
              <a:buSzPct val="90000"/>
              <a:buFont typeface="Wingdings" pitchFamily="2" charset="2"/>
              <a:buNone/>
              <a:defRPr sz="1800" kern="1200">
                <a:solidFill>
                  <a:schemeClr val="tx1">
                    <a:tint val="75000"/>
                  </a:schemeClr>
                </a:solidFill>
                <a:latin typeface="+mn-lt"/>
                <a:ea typeface="+mn-ea"/>
                <a:cs typeface="+mn-cs"/>
              </a:defRPr>
            </a:lvl3pPr>
            <a:lvl4pPr marL="1371600" indent="0" algn="ctr" defTabSz="914400" rtl="0" eaLnBrk="1" latinLnBrk="0" hangingPunct="1">
              <a:spcBef>
                <a:spcPts val="600"/>
              </a:spcBef>
              <a:buClr>
                <a:schemeClr val="accent1">
                  <a:lumMod val="60000"/>
                  <a:lumOff val="40000"/>
                </a:schemeClr>
              </a:buClr>
              <a:buSzPct val="90000"/>
              <a:buFont typeface="Wingdings" pitchFamily="2"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ts val="600"/>
              </a:spcBef>
              <a:buClr>
                <a:schemeClr val="accent1"/>
              </a:buClr>
              <a:buSzPct val="90000"/>
              <a:buFont typeface="Wingdings" pitchFamily="2" charset="2"/>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lumMod val="60000"/>
                  <a:lumOff val="40000"/>
                </a:schemeClr>
              </a:buClr>
              <a:buSzPct val="90000"/>
              <a:buFont typeface="Wingdings" pitchFamily="2" charset="2"/>
              <a:buNone/>
              <a:defRPr lang="en-US"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SzPct val="90000"/>
              <a:buFont typeface="Wingdings" pitchFamily="2" charset="2"/>
              <a:buNone/>
              <a:defRPr lang="en-US" sz="18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lumMod val="60000"/>
                  <a:lumOff val="40000"/>
                </a:schemeClr>
              </a:buClr>
              <a:buSzPct val="90000"/>
              <a:buFont typeface="Wingdings" pitchFamily="2" charset="2"/>
              <a:buNone/>
              <a:defRPr lang="en-US" sz="18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SzPct val="90000"/>
              <a:buFont typeface="Wingdings" pitchFamily="2" charset="2"/>
              <a:buNone/>
              <a:defRPr lang="en-US" sz="1800" kern="1200">
                <a:solidFill>
                  <a:schemeClr val="tx1">
                    <a:tint val="75000"/>
                  </a:schemeClr>
                </a:solidFill>
                <a:latin typeface="+mn-lt"/>
                <a:ea typeface="+mn-ea"/>
                <a:cs typeface="+mn-cs"/>
              </a:defRPr>
            </a:lvl9pPr>
          </a:lstStyle>
          <a:p>
            <a:pPr algn="r"/>
            <a:r>
              <a:rPr lang="en-US" b="1" dirty="0" smtClean="0"/>
              <a:t>Winter 2014</a:t>
            </a:r>
          </a:p>
        </p:txBody>
      </p:sp>
      <p:sp>
        <p:nvSpPr>
          <p:cNvPr id="5" name="Footer Placeholder 4"/>
          <p:cNvSpPr>
            <a:spLocks noGrp="1"/>
          </p:cNvSpPr>
          <p:nvPr>
            <p:ph type="ftr" sz="quarter" idx="11"/>
          </p:nvPr>
        </p:nvSpPr>
        <p:spPr/>
        <p:txBody>
          <a:bodyPr/>
          <a:lstStyle/>
          <a:p>
            <a:r>
              <a:rPr lang="en-US" smtClean="0"/>
              <a:t>www.michaelliut.ca/cs1md3</a:t>
            </a:r>
          </a:p>
          <a:p>
            <a:endParaRPr lang="en-US" dirty="0"/>
          </a:p>
        </p:txBody>
      </p:sp>
    </p:spTree>
    <p:extLst>
      <p:ext uri="{BB962C8B-B14F-4D97-AF65-F5344CB8AC3E}">
        <p14:creationId xmlns:p14="http://schemas.microsoft.com/office/powerpoint/2010/main" val="275101815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Beginning</a:t>
            </a:r>
            <a:endParaRPr lang="en-US" dirty="0"/>
          </a:p>
        </p:txBody>
      </p:sp>
      <p:sp>
        <p:nvSpPr>
          <p:cNvPr id="5" name="Content Placeholder 4"/>
          <p:cNvSpPr>
            <a:spLocks noGrp="1"/>
          </p:cNvSpPr>
          <p:nvPr>
            <p:ph idx="1"/>
          </p:nvPr>
        </p:nvSpPr>
        <p:spPr/>
        <p:txBody>
          <a:bodyPr/>
          <a:lstStyle/>
          <a:p>
            <a:r>
              <a:rPr lang="en-US" dirty="0" smtClean="0"/>
              <a:t>Two main ways to program in Python, </a:t>
            </a:r>
            <a:r>
              <a:rPr lang="en-US" u="sng" dirty="0"/>
              <a:t>Interactive Mode </a:t>
            </a:r>
            <a:r>
              <a:rPr lang="en-US" u="sng" dirty="0" smtClean="0"/>
              <a:t>Programming</a:t>
            </a:r>
            <a:r>
              <a:rPr lang="en-US" dirty="0" smtClean="0"/>
              <a:t> or </a:t>
            </a:r>
            <a:r>
              <a:rPr lang="en-US" u="sng" dirty="0"/>
              <a:t>Script Mode </a:t>
            </a:r>
            <a:r>
              <a:rPr lang="en-US" u="sng" dirty="0" smtClean="0"/>
              <a:t>Programming</a:t>
            </a:r>
            <a:endParaRPr lang="en-US" dirty="0" smtClean="0"/>
          </a:p>
          <a:p>
            <a:pPr lvl="1"/>
            <a:r>
              <a:rPr lang="en-US" dirty="0" smtClean="0"/>
              <a:t>We use Script Mode Programming</a:t>
            </a:r>
          </a:p>
          <a:p>
            <a:r>
              <a:rPr lang="en-US" dirty="0" smtClean="0"/>
              <a:t>Basics:</a:t>
            </a:r>
          </a:p>
          <a:p>
            <a:pPr lvl="1"/>
            <a:r>
              <a:rPr lang="en-US" dirty="0" smtClean="0"/>
              <a:t>Commenting </a:t>
            </a:r>
            <a:r>
              <a:rPr lang="en-US" dirty="0" smtClean="0">
                <a:sym typeface="Wingdings"/>
              </a:rPr>
              <a:t> # in Python instead of // in Java</a:t>
            </a:r>
          </a:p>
          <a:p>
            <a:pPr lvl="1"/>
            <a:r>
              <a:rPr lang="en-US" dirty="0" smtClean="0">
                <a:sym typeface="Wingdings"/>
              </a:rPr>
              <a:t>New line in text  \n</a:t>
            </a:r>
          </a:p>
          <a:p>
            <a:pPr lvl="1"/>
            <a:r>
              <a:rPr lang="en-US" dirty="0" smtClean="0">
                <a:sym typeface="Wingdings"/>
              </a:rPr>
              <a:t>Tab  \t</a:t>
            </a:r>
          </a:p>
          <a:p>
            <a:pPr lvl="1"/>
            <a:endParaRPr lang="en-US" dirty="0"/>
          </a:p>
        </p:txBody>
      </p:sp>
      <p:sp>
        <p:nvSpPr>
          <p:cNvPr id="2" name="Footer Placeholder 1"/>
          <p:cNvSpPr>
            <a:spLocks noGrp="1"/>
          </p:cNvSpPr>
          <p:nvPr>
            <p:ph type="ftr" sz="quarter" idx="11"/>
          </p:nvPr>
        </p:nvSpPr>
        <p:spPr/>
        <p:txBody>
          <a:bodyPr/>
          <a:lstStyle/>
          <a:p>
            <a:r>
              <a:rPr lang="en-US" smtClean="0"/>
              <a:t>www.michaelliut.ca/cs1md3 </a:t>
            </a:r>
            <a:endParaRPr lang="en-US" dirty="0" smtClean="0"/>
          </a:p>
        </p:txBody>
      </p:sp>
    </p:spTree>
    <p:extLst>
      <p:ext uri="{BB962C8B-B14F-4D97-AF65-F5344CB8AC3E}">
        <p14:creationId xmlns:p14="http://schemas.microsoft.com/office/powerpoint/2010/main" val="371208836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15455327"/>
              </p:ext>
            </p:extLst>
          </p:nvPr>
        </p:nvGraphicFramePr>
        <p:xfrm>
          <a:off x="739775" y="2770188"/>
          <a:ext cx="7662864" cy="3576319"/>
        </p:xfrm>
        <a:graphic>
          <a:graphicData uri="http://schemas.openxmlformats.org/drawingml/2006/table">
            <a:tbl>
              <a:tblPr firstRow="1" bandRow="1">
                <a:tableStyleId>{5C22544A-7EE6-4342-B048-85BDC9FD1C3A}</a:tableStyleId>
              </a:tblPr>
              <a:tblGrid>
                <a:gridCol w="3831432"/>
                <a:gridCol w="3831432"/>
              </a:tblGrid>
              <a:tr h="370840">
                <a:tc>
                  <a:txBody>
                    <a:bodyPr/>
                    <a:lstStyle/>
                    <a:p>
                      <a:r>
                        <a:rPr lang="en-US" dirty="0" smtClean="0"/>
                        <a:t>Name</a:t>
                      </a:r>
                      <a:endParaRPr lang="en-US" dirty="0"/>
                    </a:p>
                  </a:txBody>
                  <a:tcPr/>
                </a:tc>
                <a:tc>
                  <a:txBody>
                    <a:bodyPr/>
                    <a:lstStyle/>
                    <a:p>
                      <a:r>
                        <a:rPr lang="en-US" dirty="0" smtClean="0"/>
                        <a:t>Example</a:t>
                      </a:r>
                      <a:endParaRPr lang="en-US" dirty="0"/>
                    </a:p>
                  </a:txBody>
                  <a:tcPr/>
                </a:tc>
              </a:tr>
              <a:tr h="370840">
                <a:tc>
                  <a:txBody>
                    <a:bodyPr/>
                    <a:lstStyle/>
                    <a:p>
                      <a:r>
                        <a:rPr lang="en-US" dirty="0" smtClean="0"/>
                        <a:t>String (holds numbers and text)</a:t>
                      </a:r>
                      <a:endParaRPr lang="en-US" dirty="0"/>
                    </a:p>
                  </a:txBody>
                  <a:tcPr/>
                </a:tc>
                <a:tc>
                  <a:txBody>
                    <a:bodyPr/>
                    <a:lstStyle/>
                    <a:p>
                      <a:r>
                        <a:rPr lang="en-US" dirty="0" err="1" smtClean="0"/>
                        <a:t>stringVariable</a:t>
                      </a:r>
                      <a:r>
                        <a:rPr lang="en-US" dirty="0" smtClean="0"/>
                        <a:t> = </a:t>
                      </a:r>
                      <a:r>
                        <a:rPr lang="en-US" dirty="0" smtClean="0">
                          <a:solidFill>
                            <a:srgbClr val="1BC900"/>
                          </a:solidFill>
                        </a:rPr>
                        <a:t>“Hello world!”</a:t>
                      </a:r>
                      <a:endParaRPr lang="en-US" dirty="0">
                        <a:solidFill>
                          <a:srgbClr val="1BC900"/>
                        </a:solidFill>
                      </a:endParaRPr>
                    </a:p>
                  </a:txBody>
                  <a:tcPr/>
                </a:tc>
              </a:tr>
              <a:tr h="370840">
                <a:tc>
                  <a:txBody>
                    <a:bodyPr/>
                    <a:lstStyle/>
                    <a:p>
                      <a:r>
                        <a:rPr lang="en-US" dirty="0" smtClean="0"/>
                        <a:t>Boolean</a:t>
                      </a:r>
                      <a:r>
                        <a:rPr lang="en-US" baseline="0" dirty="0" smtClean="0"/>
                        <a:t> (True or False value)</a:t>
                      </a:r>
                      <a:endParaRPr lang="en-US" dirty="0"/>
                    </a:p>
                  </a:txBody>
                  <a:tcPr/>
                </a:tc>
                <a:tc>
                  <a:txBody>
                    <a:bodyPr/>
                    <a:lstStyle/>
                    <a:p>
                      <a:r>
                        <a:rPr lang="en-US" dirty="0" err="1" smtClean="0"/>
                        <a:t>booleanVariable</a:t>
                      </a:r>
                      <a:r>
                        <a:rPr lang="en-US" baseline="0" dirty="0" smtClean="0"/>
                        <a:t> = </a:t>
                      </a:r>
                      <a:r>
                        <a:rPr lang="en-US" dirty="0" smtClean="0">
                          <a:solidFill>
                            <a:srgbClr val="B525EC"/>
                          </a:solidFill>
                        </a:rPr>
                        <a:t>True</a:t>
                      </a:r>
                    </a:p>
                    <a:p>
                      <a:r>
                        <a:rPr lang="en-US" dirty="0" smtClean="0">
                          <a:solidFill>
                            <a:srgbClr val="FF0000"/>
                          </a:solidFill>
                        </a:rPr>
                        <a:t>*Note:</a:t>
                      </a:r>
                      <a:r>
                        <a:rPr lang="en-US" baseline="0" dirty="0" smtClean="0">
                          <a:solidFill>
                            <a:srgbClr val="FF0000"/>
                          </a:solidFill>
                        </a:rPr>
                        <a:t> True and False must have the first letter capitalized</a:t>
                      </a:r>
                      <a:endParaRPr lang="en-US" dirty="0">
                        <a:solidFill>
                          <a:srgbClr val="FF0000"/>
                        </a:solidFill>
                      </a:endParaRPr>
                    </a:p>
                  </a:txBody>
                  <a:tcPr/>
                </a:tc>
              </a:tr>
              <a:tr h="370840">
                <a:tc>
                  <a:txBody>
                    <a:bodyPr/>
                    <a:lstStyle/>
                    <a:p>
                      <a:r>
                        <a:rPr lang="en-US" dirty="0" smtClean="0"/>
                        <a:t>Integer (a positive or negative whole number)</a:t>
                      </a:r>
                      <a:endParaRPr lang="en-US" dirty="0"/>
                    </a:p>
                  </a:txBody>
                  <a:tcPr/>
                </a:tc>
                <a:tc>
                  <a:txBody>
                    <a:bodyPr/>
                    <a:lstStyle/>
                    <a:p>
                      <a:r>
                        <a:rPr lang="en-US" dirty="0" err="1" smtClean="0"/>
                        <a:t>intVariable</a:t>
                      </a:r>
                      <a:r>
                        <a:rPr lang="en-US" dirty="0" smtClean="0"/>
                        <a:t> =</a:t>
                      </a:r>
                      <a:r>
                        <a:rPr lang="en-US" baseline="0" dirty="0" smtClean="0"/>
                        <a:t> </a:t>
                      </a:r>
                      <a:r>
                        <a:rPr lang="en-US" dirty="0" smtClean="0">
                          <a:solidFill>
                            <a:srgbClr val="1667FE"/>
                          </a:solidFill>
                        </a:rPr>
                        <a:t>123</a:t>
                      </a:r>
                      <a:endParaRPr lang="en-US" dirty="0">
                        <a:solidFill>
                          <a:srgbClr val="1667FE"/>
                        </a:solidFill>
                      </a:endParaRPr>
                    </a:p>
                  </a:txBody>
                  <a:tcPr/>
                </a:tc>
              </a:tr>
              <a:tr h="370840">
                <a:tc>
                  <a:txBody>
                    <a:bodyPr/>
                    <a:lstStyle/>
                    <a:p>
                      <a:r>
                        <a:rPr lang="en-US" dirty="0" smtClean="0"/>
                        <a:t>Floating-Point Numbers</a:t>
                      </a:r>
                      <a:r>
                        <a:rPr lang="en-US" baseline="0" dirty="0" smtClean="0"/>
                        <a:t> (a positive or negative number with a decimal)</a:t>
                      </a:r>
                      <a:endParaRPr lang="en-US" dirty="0"/>
                    </a:p>
                  </a:txBody>
                  <a:tcPr/>
                </a:tc>
                <a:tc>
                  <a:txBody>
                    <a:bodyPr/>
                    <a:lstStyle/>
                    <a:p>
                      <a:r>
                        <a:rPr lang="en-US" dirty="0" err="1" smtClean="0"/>
                        <a:t>floatVariable</a:t>
                      </a:r>
                      <a:r>
                        <a:rPr lang="en-US" dirty="0" smtClean="0"/>
                        <a:t> = </a:t>
                      </a:r>
                      <a:r>
                        <a:rPr lang="en-US" dirty="0" smtClean="0">
                          <a:solidFill>
                            <a:srgbClr val="1667FE"/>
                          </a:solidFill>
                        </a:rPr>
                        <a:t>1.0</a:t>
                      </a:r>
                      <a:endParaRPr lang="en-US" dirty="0">
                        <a:solidFill>
                          <a:srgbClr val="1667FE"/>
                        </a:solidFill>
                      </a:endParaRPr>
                    </a:p>
                  </a:txBody>
                  <a:tcPr/>
                </a:tc>
              </a:tr>
              <a:tr h="370840">
                <a:tc>
                  <a:txBody>
                    <a:bodyPr/>
                    <a:lstStyle/>
                    <a:p>
                      <a:r>
                        <a:rPr lang="en-US" dirty="0" smtClean="0"/>
                        <a:t>Imaginary Numbers (square root of -1, represented by a </a:t>
                      </a:r>
                      <a:r>
                        <a:rPr lang="en-US" i="1" dirty="0" smtClean="0"/>
                        <a:t>j</a:t>
                      </a:r>
                      <a:r>
                        <a:rPr lang="en-US" i="0" dirty="0" smtClean="0"/>
                        <a:t>)</a:t>
                      </a:r>
                      <a:endParaRPr lang="en-US" i="1" dirty="0"/>
                    </a:p>
                  </a:txBody>
                  <a:tcPr/>
                </a:tc>
                <a:tc>
                  <a:txBody>
                    <a:bodyPr/>
                    <a:lstStyle/>
                    <a:p>
                      <a:r>
                        <a:rPr lang="en-US" dirty="0" err="1" smtClean="0"/>
                        <a:t>imaginaryVariable</a:t>
                      </a:r>
                      <a:r>
                        <a:rPr lang="en-US" dirty="0" smtClean="0"/>
                        <a:t> = </a:t>
                      </a:r>
                      <a:r>
                        <a:rPr lang="en-US" dirty="0" smtClean="0">
                          <a:solidFill>
                            <a:srgbClr val="1667FE"/>
                          </a:solidFill>
                        </a:rPr>
                        <a:t>12j</a:t>
                      </a:r>
                      <a:endParaRPr lang="en-US" dirty="0">
                        <a:solidFill>
                          <a:srgbClr val="1667FE"/>
                        </a:solidFill>
                      </a:endParaRPr>
                    </a:p>
                  </a:txBody>
                  <a:tcPr/>
                </a:tc>
              </a:tr>
            </a:tbl>
          </a:graphicData>
        </a:graphic>
      </p:graphicFrame>
      <p:sp>
        <p:nvSpPr>
          <p:cNvPr id="3" name="Footer Placeholder 2"/>
          <p:cNvSpPr>
            <a:spLocks noGrp="1"/>
          </p:cNvSpPr>
          <p:nvPr>
            <p:ph type="ftr" sz="quarter" idx="11"/>
          </p:nvPr>
        </p:nvSpPr>
        <p:spPr/>
        <p:txBody>
          <a:bodyPr/>
          <a:lstStyle/>
          <a:p>
            <a:r>
              <a:rPr lang="en-US" smtClean="0"/>
              <a:t>www.michaelliut.ca/cs1md3 </a:t>
            </a:r>
            <a:endParaRPr lang="en-US" dirty="0" smtClean="0"/>
          </a:p>
        </p:txBody>
      </p:sp>
    </p:spTree>
    <p:extLst>
      <p:ext uri="{BB962C8B-B14F-4D97-AF65-F5344CB8AC3E}">
        <p14:creationId xmlns:p14="http://schemas.microsoft.com/office/powerpoint/2010/main" val="103711781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Naming Conventions</a:t>
            </a:r>
            <a:endParaRPr lang="en-US" dirty="0"/>
          </a:p>
        </p:txBody>
      </p:sp>
      <p:sp>
        <p:nvSpPr>
          <p:cNvPr id="3" name="Content Placeholder 2"/>
          <p:cNvSpPr>
            <a:spLocks noGrp="1"/>
          </p:cNvSpPr>
          <p:nvPr>
            <p:ph idx="1"/>
          </p:nvPr>
        </p:nvSpPr>
        <p:spPr/>
        <p:txBody>
          <a:bodyPr/>
          <a:lstStyle/>
          <a:p>
            <a:pPr marL="0" indent="0">
              <a:buNone/>
            </a:pPr>
            <a:r>
              <a:rPr lang="en-US" sz="2400" u="sng" dirty="0" smtClean="0"/>
              <a:t>General Naming</a:t>
            </a:r>
          </a:p>
          <a:p>
            <a:r>
              <a:rPr lang="en-US" dirty="0" smtClean="0"/>
              <a:t>Use meaningful names</a:t>
            </a:r>
            <a:endParaRPr lang="en-US" dirty="0"/>
          </a:p>
          <a:p>
            <a:r>
              <a:rPr lang="en-US" dirty="0" smtClean="0"/>
              <a:t>Use words existing in the terminology of the target domain</a:t>
            </a:r>
          </a:p>
          <a:p>
            <a:r>
              <a:rPr lang="en-US" dirty="0" smtClean="0">
                <a:solidFill>
                  <a:srgbClr val="FF0000"/>
                </a:solidFill>
              </a:rPr>
              <a:t>AVOID EXCESSIVELY LONG NAMES</a:t>
            </a:r>
          </a:p>
          <a:p>
            <a:pPr lvl="1"/>
            <a:r>
              <a:rPr lang="en-US" dirty="0" smtClean="0">
                <a:solidFill>
                  <a:schemeClr val="tx1"/>
                </a:solidFill>
              </a:rPr>
              <a:t>Use names relative to what you are assigning</a:t>
            </a:r>
          </a:p>
        </p:txBody>
      </p:sp>
      <p:sp>
        <p:nvSpPr>
          <p:cNvPr id="4" name="Footer Placeholder 3"/>
          <p:cNvSpPr>
            <a:spLocks noGrp="1"/>
          </p:cNvSpPr>
          <p:nvPr>
            <p:ph type="ftr" sz="quarter" idx="11"/>
          </p:nvPr>
        </p:nvSpPr>
        <p:spPr/>
        <p:txBody>
          <a:bodyPr/>
          <a:lstStyle/>
          <a:p>
            <a:r>
              <a:rPr lang="en-US" smtClean="0"/>
              <a:t>www.michaelliut.ca/cs1md3 </a:t>
            </a:r>
            <a:endParaRPr lang="en-US" dirty="0" smtClean="0"/>
          </a:p>
        </p:txBody>
      </p:sp>
    </p:spTree>
    <p:extLst>
      <p:ext uri="{BB962C8B-B14F-4D97-AF65-F5344CB8AC3E}">
        <p14:creationId xmlns:p14="http://schemas.microsoft.com/office/powerpoint/2010/main" val="399882429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Naming Conventions (</a:t>
            </a:r>
            <a:r>
              <a:rPr lang="en-US" dirty="0" err="1" smtClean="0"/>
              <a:t>ctd</a:t>
            </a:r>
            <a:r>
              <a:rPr lang="en-US" dirty="0" smtClean="0"/>
              <a:t>)</a:t>
            </a:r>
            <a:endParaRPr lang="en-US" dirty="0"/>
          </a:p>
        </p:txBody>
      </p:sp>
      <p:sp>
        <p:nvSpPr>
          <p:cNvPr id="3" name="Content Placeholder 2"/>
          <p:cNvSpPr>
            <a:spLocks noGrp="1"/>
          </p:cNvSpPr>
          <p:nvPr>
            <p:ph idx="1"/>
          </p:nvPr>
        </p:nvSpPr>
        <p:spPr/>
        <p:txBody>
          <a:bodyPr>
            <a:normAutofit/>
          </a:bodyPr>
          <a:lstStyle/>
          <a:p>
            <a:pPr marL="0" indent="0">
              <a:buNone/>
            </a:pPr>
            <a:r>
              <a:rPr lang="en-US" sz="2400" u="sng" dirty="0" smtClean="0"/>
              <a:t>Variable Names</a:t>
            </a:r>
          </a:p>
          <a:p>
            <a:r>
              <a:rPr lang="en-US" dirty="0" smtClean="0"/>
              <a:t>Single word variable names are all lower case</a:t>
            </a:r>
          </a:p>
          <a:p>
            <a:pPr lvl="1"/>
            <a:r>
              <a:rPr lang="en-US" dirty="0" smtClean="0"/>
              <a:t>Example: “age”, “gender”, etc.</a:t>
            </a:r>
          </a:p>
          <a:p>
            <a:r>
              <a:rPr lang="en-US" dirty="0" smtClean="0"/>
              <a:t>Multiple word variable names capitalize the first letter of the SECOND word in the variable</a:t>
            </a:r>
          </a:p>
          <a:p>
            <a:pPr lvl="1"/>
            <a:r>
              <a:rPr lang="en-US" dirty="0" smtClean="0"/>
              <a:t>Example: “</a:t>
            </a:r>
            <a:r>
              <a:rPr lang="en-US" dirty="0" err="1" smtClean="0"/>
              <a:t>firstName</a:t>
            </a:r>
            <a:r>
              <a:rPr lang="en-US" dirty="0" smtClean="0"/>
              <a:t>”, “</a:t>
            </a:r>
            <a:r>
              <a:rPr lang="en-US" dirty="0" err="1" smtClean="0"/>
              <a:t>lastName</a:t>
            </a:r>
            <a:r>
              <a:rPr lang="en-US" dirty="0" smtClean="0"/>
              <a:t>”, “</a:t>
            </a:r>
            <a:r>
              <a:rPr lang="en-US" dirty="0" err="1" smtClean="0"/>
              <a:t>pointScored</a:t>
            </a:r>
            <a:r>
              <a:rPr lang="en-US" dirty="0" smtClean="0"/>
              <a:t>”</a:t>
            </a:r>
          </a:p>
        </p:txBody>
      </p:sp>
      <p:sp>
        <p:nvSpPr>
          <p:cNvPr id="4" name="Footer Placeholder 3"/>
          <p:cNvSpPr>
            <a:spLocks noGrp="1"/>
          </p:cNvSpPr>
          <p:nvPr>
            <p:ph type="ftr" sz="quarter" idx="11"/>
          </p:nvPr>
        </p:nvSpPr>
        <p:spPr/>
        <p:txBody>
          <a:bodyPr/>
          <a:lstStyle/>
          <a:p>
            <a:r>
              <a:rPr lang="en-US" smtClean="0"/>
              <a:t>www.michaelliut.ca/cs1md3 </a:t>
            </a:r>
            <a:endParaRPr lang="en-US" dirty="0" smtClean="0"/>
          </a:p>
        </p:txBody>
      </p:sp>
    </p:spTree>
    <p:extLst>
      <p:ext uri="{BB962C8B-B14F-4D97-AF65-F5344CB8AC3E}">
        <p14:creationId xmlns:p14="http://schemas.microsoft.com/office/powerpoint/2010/main" val="218599997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Naming Conventions (</a:t>
            </a:r>
            <a:r>
              <a:rPr lang="en-US" dirty="0" err="1" smtClean="0"/>
              <a:t>ctd</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sz="2400" u="sng" dirty="0" smtClean="0"/>
              <a:t>Constants</a:t>
            </a:r>
          </a:p>
          <a:p>
            <a:r>
              <a:rPr lang="en-US" dirty="0" smtClean="0"/>
              <a:t>USE ALL CAPS</a:t>
            </a:r>
          </a:p>
          <a:p>
            <a:pPr lvl="1"/>
            <a:r>
              <a:rPr lang="en-US" dirty="0" smtClean="0"/>
              <a:t>Example: “WIDTH”, “LENGTH”, etc.</a:t>
            </a:r>
          </a:p>
          <a:p>
            <a:r>
              <a:rPr lang="en-US" dirty="0" smtClean="0"/>
              <a:t>Multiple words are separated but underscores “_”</a:t>
            </a:r>
          </a:p>
          <a:p>
            <a:pPr lvl="1"/>
            <a:r>
              <a:rPr lang="en-US" dirty="0" smtClean="0"/>
              <a:t>Example: “SCREEN_SIZE”, “MAX_AGE”</a:t>
            </a:r>
          </a:p>
        </p:txBody>
      </p:sp>
      <p:sp>
        <p:nvSpPr>
          <p:cNvPr id="4" name="Footer Placeholder 3"/>
          <p:cNvSpPr>
            <a:spLocks noGrp="1"/>
          </p:cNvSpPr>
          <p:nvPr>
            <p:ph type="ftr" sz="quarter" idx="11"/>
          </p:nvPr>
        </p:nvSpPr>
        <p:spPr/>
        <p:txBody>
          <a:bodyPr/>
          <a:lstStyle/>
          <a:p>
            <a:r>
              <a:rPr lang="en-US" smtClean="0"/>
              <a:t>www.michaelliut.ca/cs1md3 </a:t>
            </a:r>
            <a:endParaRPr lang="en-US" dirty="0" smtClean="0"/>
          </a:p>
        </p:txBody>
      </p:sp>
    </p:spTree>
    <p:extLst>
      <p:ext uri="{BB962C8B-B14F-4D97-AF65-F5344CB8AC3E}">
        <p14:creationId xmlns:p14="http://schemas.microsoft.com/office/powerpoint/2010/main" val="376030457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Declaring Variables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23732412"/>
              </p:ext>
            </p:extLst>
          </p:nvPr>
        </p:nvGraphicFramePr>
        <p:xfrm>
          <a:off x="2806919" y="3193053"/>
          <a:ext cx="3548605" cy="1803816"/>
        </p:xfrm>
        <a:graphic>
          <a:graphicData uri="http://schemas.openxmlformats.org/drawingml/2006/table">
            <a:tbl>
              <a:tblPr firstRow="1" bandRow="1">
                <a:tableStyleId>{B301B821-A1FF-4177-AEE7-76D212191A09}</a:tableStyleId>
              </a:tblPr>
              <a:tblGrid>
                <a:gridCol w="3548605"/>
              </a:tblGrid>
              <a:tr h="581868">
                <a:tc>
                  <a:txBody>
                    <a:bodyPr/>
                    <a:lstStyle/>
                    <a:p>
                      <a:pPr algn="ctr"/>
                      <a:r>
                        <a:rPr lang="en-US" dirty="0" err="1" smtClean="0"/>
                        <a:t>firstName</a:t>
                      </a:r>
                      <a:r>
                        <a:rPr lang="en-US" baseline="0" dirty="0" smtClean="0"/>
                        <a:t> is a type string</a:t>
                      </a:r>
                    </a:p>
                    <a:p>
                      <a:pPr algn="ctr"/>
                      <a:r>
                        <a:rPr lang="en-US" baseline="0" dirty="0" smtClean="0"/>
                        <a:t>age is a type integer</a:t>
                      </a:r>
                      <a:endParaRPr lang="en-US" dirty="0"/>
                    </a:p>
                  </a:txBody>
                  <a:tcPr/>
                </a:tc>
              </a:tr>
              <a:tr h="58186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smtClean="0"/>
                        <a:t>firstName</a:t>
                      </a:r>
                      <a:r>
                        <a:rPr lang="en-US" dirty="0" smtClean="0"/>
                        <a:t> = </a:t>
                      </a:r>
                      <a:r>
                        <a:rPr lang="en-US" dirty="0" smtClean="0">
                          <a:solidFill>
                            <a:srgbClr val="1BC900"/>
                          </a:solidFill>
                        </a:rPr>
                        <a:t>“Bob”</a:t>
                      </a:r>
                    </a:p>
                  </a:txBody>
                  <a:tcPr/>
                </a:tc>
              </a:tr>
              <a:tr h="58186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age = </a:t>
                      </a:r>
                      <a:r>
                        <a:rPr lang="en-US" dirty="0" smtClean="0">
                          <a:solidFill>
                            <a:srgbClr val="1A3EFF"/>
                          </a:solidFill>
                        </a:rPr>
                        <a:t>17</a:t>
                      </a:r>
                    </a:p>
                  </a:txBody>
                  <a:tcPr/>
                </a:tc>
              </a:tr>
            </a:tbl>
          </a:graphicData>
        </a:graphic>
      </p:graphicFrame>
      <p:sp>
        <p:nvSpPr>
          <p:cNvPr id="3" name="Footer Placeholder 2"/>
          <p:cNvSpPr>
            <a:spLocks noGrp="1"/>
          </p:cNvSpPr>
          <p:nvPr>
            <p:ph type="ftr" sz="quarter" idx="11"/>
          </p:nvPr>
        </p:nvSpPr>
        <p:spPr/>
        <p:txBody>
          <a:bodyPr/>
          <a:lstStyle/>
          <a:p>
            <a:r>
              <a:rPr lang="en-US" smtClean="0"/>
              <a:t>www.michaelliut.ca/cs1md3 </a:t>
            </a:r>
            <a:endParaRPr lang="en-US" dirty="0" smtClean="0"/>
          </a:p>
        </p:txBody>
      </p:sp>
    </p:spTree>
    <p:extLst>
      <p:ext uri="{BB962C8B-B14F-4D97-AF65-F5344CB8AC3E}">
        <p14:creationId xmlns:p14="http://schemas.microsoft.com/office/powerpoint/2010/main" val="170396763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Printing Text</a:t>
            </a:r>
            <a:endParaRPr lang="en-US" dirty="0"/>
          </a:p>
        </p:txBody>
      </p:sp>
      <p:sp>
        <p:nvSpPr>
          <p:cNvPr id="3" name="Content Placeholder 2"/>
          <p:cNvSpPr>
            <a:spLocks noGrp="1"/>
          </p:cNvSpPr>
          <p:nvPr>
            <p:ph idx="1"/>
          </p:nvPr>
        </p:nvSpPr>
        <p:spPr>
          <a:xfrm>
            <a:off x="739775" y="2755984"/>
            <a:ext cx="7662864" cy="1689016"/>
          </a:xfrm>
        </p:spPr>
        <p:txBody>
          <a:bodyPr>
            <a:normAutofit/>
          </a:bodyPr>
          <a:lstStyle/>
          <a:p>
            <a:r>
              <a:rPr lang="en-US" dirty="0" smtClean="0">
                <a:solidFill>
                  <a:srgbClr val="465466"/>
                </a:solidFill>
              </a:rPr>
              <a:t>As mentioned earlier, Python is known for its “batteries included” appearance, meaning you do not have to import </a:t>
            </a:r>
            <a:r>
              <a:rPr lang="pl-PL" dirty="0" smtClean="0">
                <a:solidFill>
                  <a:srgbClr val="465466"/>
                </a:solidFill>
              </a:rPr>
              <a:t>to </a:t>
            </a:r>
            <a:r>
              <a:rPr lang="en-CA" dirty="0" smtClean="0">
                <a:solidFill>
                  <a:srgbClr val="465466"/>
                </a:solidFill>
              </a:rPr>
              <a:t>print text</a:t>
            </a:r>
            <a:endParaRPr lang="en-US" dirty="0" smtClean="0">
              <a:solidFill>
                <a:srgbClr val="465466"/>
              </a:solidFill>
            </a:endParaRPr>
          </a:p>
          <a:p>
            <a:r>
              <a:rPr lang="en-US" dirty="0" smtClean="0">
                <a:solidFill>
                  <a:srgbClr val="465466"/>
                </a:solidFill>
              </a:rPr>
              <a:t>Example:</a:t>
            </a:r>
          </a:p>
          <a:p>
            <a:pPr marL="0" indent="0">
              <a:buNone/>
            </a:pPr>
            <a:endParaRPr lang="en-US" dirty="0" smtClean="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140205411"/>
              </p:ext>
            </p:extLst>
          </p:nvPr>
        </p:nvGraphicFramePr>
        <p:xfrm>
          <a:off x="2920736" y="4570534"/>
          <a:ext cx="3831432" cy="1010920"/>
        </p:xfrm>
        <a:graphic>
          <a:graphicData uri="http://schemas.openxmlformats.org/drawingml/2006/table">
            <a:tbl>
              <a:tblPr firstRow="1" bandRow="1">
                <a:tableStyleId>{B301B821-A1FF-4177-AEE7-76D212191A09}</a:tableStyleId>
              </a:tblPr>
              <a:tblGrid>
                <a:gridCol w="3831432"/>
              </a:tblGrid>
              <a:tr h="370840">
                <a:tc>
                  <a:txBody>
                    <a:bodyPr/>
                    <a:lstStyle/>
                    <a:p>
                      <a:pPr algn="ctr"/>
                      <a:r>
                        <a:rPr lang="en-US" dirty="0" smtClean="0"/>
                        <a:t>Printing a string</a:t>
                      </a:r>
                      <a:endParaRPr lang="en-US"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1A3EFF"/>
                          </a:solidFill>
                        </a:rPr>
                        <a:t>print</a:t>
                      </a:r>
                      <a:r>
                        <a:rPr lang="en-US" dirty="0" smtClean="0"/>
                        <a:t>(</a:t>
                      </a:r>
                      <a:r>
                        <a:rPr lang="en-US" dirty="0" smtClean="0">
                          <a:solidFill>
                            <a:srgbClr val="1BC900"/>
                          </a:solidFill>
                        </a:rPr>
                        <a:t>“Hello World!”</a:t>
                      </a:r>
                      <a:r>
                        <a:rPr lang="en-US" dirty="0" smtClean="0"/>
                        <a:t>)</a:t>
                      </a:r>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&gt;&gt; Hello World!</a:t>
                      </a:r>
                    </a:p>
                  </a:txBody>
                  <a:tcPr/>
                </a:tc>
              </a:tr>
            </a:tbl>
          </a:graphicData>
        </a:graphic>
      </p:graphicFrame>
      <p:sp>
        <p:nvSpPr>
          <p:cNvPr id="5" name="Footer Placeholder 4"/>
          <p:cNvSpPr>
            <a:spLocks noGrp="1"/>
          </p:cNvSpPr>
          <p:nvPr>
            <p:ph type="ftr" sz="quarter" idx="11"/>
          </p:nvPr>
        </p:nvSpPr>
        <p:spPr/>
        <p:txBody>
          <a:bodyPr/>
          <a:lstStyle/>
          <a:p>
            <a:r>
              <a:rPr lang="en-US" smtClean="0"/>
              <a:t>www.michaelliut.ca/cs1md3 </a:t>
            </a:r>
            <a:endParaRPr lang="en-US" dirty="0" smtClean="0"/>
          </a:p>
        </p:txBody>
      </p:sp>
    </p:spTree>
    <p:extLst>
      <p:ext uri="{BB962C8B-B14F-4D97-AF65-F5344CB8AC3E}">
        <p14:creationId xmlns:p14="http://schemas.microsoft.com/office/powerpoint/2010/main" val="181976285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and Variables</a:t>
            </a:r>
            <a:endParaRPr lang="en-US" dirty="0"/>
          </a:p>
        </p:txBody>
      </p:sp>
      <p:sp>
        <p:nvSpPr>
          <p:cNvPr id="3" name="Content Placeholder 2"/>
          <p:cNvSpPr>
            <a:spLocks noGrp="1"/>
          </p:cNvSpPr>
          <p:nvPr>
            <p:ph idx="1"/>
          </p:nvPr>
        </p:nvSpPr>
        <p:spPr>
          <a:xfrm>
            <a:off x="739775" y="2554112"/>
            <a:ext cx="7662864" cy="1165014"/>
          </a:xfrm>
        </p:spPr>
        <p:txBody>
          <a:bodyPr>
            <a:normAutofit fontScale="92500" lnSpcReduction="20000"/>
          </a:bodyPr>
          <a:lstStyle/>
          <a:p>
            <a:r>
              <a:rPr lang="en-US" dirty="0" smtClean="0">
                <a:solidFill>
                  <a:srgbClr val="000000"/>
                </a:solidFill>
              </a:rPr>
              <a:t>There are two basic ways to display variables when outputting text in Python</a:t>
            </a:r>
          </a:p>
          <a:p>
            <a:r>
              <a:rPr lang="en-US" dirty="0" smtClean="0">
                <a:solidFill>
                  <a:srgbClr val="000000"/>
                </a:solidFill>
              </a:rPr>
              <a:t>Examples:</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654914627"/>
              </p:ext>
            </p:extLst>
          </p:nvPr>
        </p:nvGraphicFramePr>
        <p:xfrm>
          <a:off x="739776" y="3937196"/>
          <a:ext cx="7662864" cy="1925319"/>
        </p:xfrm>
        <a:graphic>
          <a:graphicData uri="http://schemas.openxmlformats.org/drawingml/2006/table">
            <a:tbl>
              <a:tblPr firstRow="1" bandRow="1">
                <a:tableStyleId>{B301B821-A1FF-4177-AEE7-76D212191A09}</a:tableStyleId>
              </a:tblPr>
              <a:tblGrid>
                <a:gridCol w="7662864"/>
              </a:tblGrid>
              <a:tr h="370840">
                <a:tc>
                  <a:txBody>
                    <a:bodyPr/>
                    <a:lstStyle/>
                    <a:p>
                      <a:r>
                        <a:rPr lang="en-US" dirty="0" smtClean="0"/>
                        <a:t>Printing</a:t>
                      </a:r>
                      <a:endParaRPr lang="en-US" dirty="0"/>
                    </a:p>
                  </a:txBody>
                  <a:tcPr/>
                </a:tc>
              </a:tr>
              <a:tr h="370840">
                <a:tc>
                  <a:txBody>
                    <a:bodyPr/>
                    <a:lstStyle/>
                    <a:p>
                      <a:pPr marL="0" indent="0">
                        <a:buNone/>
                      </a:pPr>
                      <a:r>
                        <a:rPr lang="en-US" dirty="0" smtClean="0">
                          <a:solidFill>
                            <a:srgbClr val="1A3EFF"/>
                          </a:solidFill>
                        </a:rPr>
                        <a:t>print</a:t>
                      </a:r>
                      <a:r>
                        <a:rPr lang="en-US" dirty="0" smtClean="0">
                          <a:solidFill>
                            <a:schemeClr val="tx1"/>
                          </a:solidFill>
                        </a:rPr>
                        <a:t>(</a:t>
                      </a:r>
                      <a:r>
                        <a:rPr lang="en-US" dirty="0" smtClean="0">
                          <a:solidFill>
                            <a:srgbClr val="1BC900"/>
                          </a:solidFill>
                        </a:rPr>
                        <a:t>“Here is an example with text and variables: </a:t>
                      </a:r>
                      <a:r>
                        <a:rPr lang="en-US" dirty="0" smtClean="0">
                          <a:solidFill>
                            <a:srgbClr val="7B92D9"/>
                          </a:solidFill>
                        </a:rPr>
                        <a:t>%s %d %f</a:t>
                      </a:r>
                      <a:r>
                        <a:rPr lang="en-US" dirty="0" smtClean="0">
                          <a:solidFill>
                            <a:srgbClr val="1BC900"/>
                          </a:solidFill>
                        </a:rPr>
                        <a:t>” </a:t>
                      </a:r>
                      <a:r>
                        <a:rPr lang="en-US" dirty="0" smtClean="0">
                          <a:solidFill>
                            <a:srgbClr val="1A3EFF"/>
                          </a:solidFill>
                        </a:rPr>
                        <a:t>%</a:t>
                      </a:r>
                      <a:r>
                        <a:rPr lang="en-US" dirty="0" smtClean="0">
                          <a:solidFill>
                            <a:schemeClr val="tx1"/>
                          </a:solidFill>
                        </a:rPr>
                        <a:t>(</a:t>
                      </a:r>
                      <a:r>
                        <a:rPr lang="en-US" dirty="0" smtClean="0">
                          <a:solidFill>
                            <a:srgbClr val="1BC900"/>
                          </a:solidFill>
                        </a:rPr>
                        <a:t>“ABC”</a:t>
                      </a:r>
                      <a:r>
                        <a:rPr lang="en-US" dirty="0" smtClean="0">
                          <a:solidFill>
                            <a:schemeClr val="tx1"/>
                          </a:solidFill>
                        </a:rPr>
                        <a:t>, </a:t>
                      </a:r>
                      <a:r>
                        <a:rPr lang="en-US" dirty="0" smtClean="0">
                          <a:solidFill>
                            <a:srgbClr val="1667FE"/>
                          </a:solidFill>
                        </a:rPr>
                        <a:t>123</a:t>
                      </a:r>
                      <a:r>
                        <a:rPr lang="en-US" dirty="0" smtClean="0">
                          <a:solidFill>
                            <a:schemeClr val="tx1"/>
                          </a:solidFill>
                        </a:rPr>
                        <a:t>, </a:t>
                      </a:r>
                      <a:r>
                        <a:rPr lang="en-US" dirty="0" smtClean="0">
                          <a:solidFill>
                            <a:srgbClr val="1667FE"/>
                          </a:solidFill>
                        </a:rPr>
                        <a:t>3.14</a:t>
                      </a:r>
                      <a:r>
                        <a:rPr lang="en-US" dirty="0" smtClean="0">
                          <a:solidFill>
                            <a:schemeClr val="tx1"/>
                          </a:solidFill>
                        </a:rPr>
                        <a:t>))</a:t>
                      </a:r>
                    </a:p>
                    <a:p>
                      <a:pPr marL="0" indent="0">
                        <a:buNone/>
                      </a:pPr>
                      <a:r>
                        <a:rPr lang="en-US" dirty="0" smtClean="0">
                          <a:solidFill>
                            <a:schemeClr val="tx1"/>
                          </a:solidFill>
                        </a:rPr>
                        <a:t>&gt;&gt; Here is an example with text and variables: ABC 123 3.14</a:t>
                      </a:r>
                    </a:p>
                  </a:txBody>
                  <a:tcPr/>
                </a:tc>
              </a:tr>
              <a:tr h="370840">
                <a:tc>
                  <a:txBody>
                    <a:bodyPr/>
                    <a:lstStyle/>
                    <a:p>
                      <a:pPr marL="0" indent="0">
                        <a:buNone/>
                      </a:pPr>
                      <a:r>
                        <a:rPr lang="en-US" dirty="0" smtClean="0">
                          <a:solidFill>
                            <a:srgbClr val="1A3EFF"/>
                          </a:solidFill>
                        </a:rPr>
                        <a:t>print</a:t>
                      </a:r>
                      <a:r>
                        <a:rPr lang="en-US" dirty="0" smtClean="0">
                          <a:solidFill>
                            <a:schemeClr val="tx1"/>
                          </a:solidFill>
                        </a:rPr>
                        <a:t>(</a:t>
                      </a:r>
                      <a:r>
                        <a:rPr lang="en-US" dirty="0" smtClean="0">
                          <a:solidFill>
                            <a:srgbClr val="1BC900"/>
                          </a:solidFill>
                        </a:rPr>
                        <a:t>“My name is ” </a:t>
                      </a:r>
                      <a:r>
                        <a:rPr lang="en-US" dirty="0" smtClean="0">
                          <a:solidFill>
                            <a:srgbClr val="1A3EFF"/>
                          </a:solidFill>
                        </a:rPr>
                        <a:t>+</a:t>
                      </a:r>
                      <a:r>
                        <a:rPr lang="en-US" dirty="0" smtClean="0">
                          <a:solidFill>
                            <a:schemeClr val="tx1"/>
                          </a:solidFill>
                        </a:rPr>
                        <a:t> </a:t>
                      </a:r>
                      <a:r>
                        <a:rPr lang="en-US" dirty="0" err="1" smtClean="0">
                          <a:solidFill>
                            <a:schemeClr val="tx1"/>
                          </a:solidFill>
                        </a:rPr>
                        <a:t>firstName</a:t>
                      </a:r>
                      <a:r>
                        <a:rPr lang="en-US" dirty="0" smtClean="0">
                          <a:solidFill>
                            <a:schemeClr val="tx1"/>
                          </a:solidFill>
                        </a:rPr>
                        <a:t> </a:t>
                      </a:r>
                      <a:r>
                        <a:rPr lang="en-US" dirty="0" smtClean="0">
                          <a:solidFill>
                            <a:srgbClr val="1A3EFF"/>
                          </a:solidFill>
                        </a:rPr>
                        <a:t>+</a:t>
                      </a:r>
                      <a:r>
                        <a:rPr lang="en-US" dirty="0" smtClean="0">
                          <a:solidFill>
                            <a:schemeClr val="tx1"/>
                          </a:solidFill>
                        </a:rPr>
                        <a:t> </a:t>
                      </a:r>
                      <a:r>
                        <a:rPr lang="en-US" dirty="0" smtClean="0">
                          <a:solidFill>
                            <a:srgbClr val="1BC900"/>
                          </a:solidFill>
                        </a:rPr>
                        <a:t>“, I am ” </a:t>
                      </a:r>
                      <a:r>
                        <a:rPr lang="en-US" dirty="0" smtClean="0">
                          <a:solidFill>
                            <a:srgbClr val="1A3EFF"/>
                          </a:solidFill>
                        </a:rPr>
                        <a:t>+</a:t>
                      </a:r>
                      <a:r>
                        <a:rPr lang="en-US" dirty="0" smtClean="0">
                          <a:solidFill>
                            <a:schemeClr val="tx1"/>
                          </a:solidFill>
                        </a:rPr>
                        <a:t> </a:t>
                      </a:r>
                      <a:r>
                        <a:rPr lang="en-US" dirty="0" err="1" smtClean="0">
                          <a:solidFill>
                            <a:srgbClr val="1A3EFF"/>
                          </a:solidFill>
                        </a:rPr>
                        <a:t>str</a:t>
                      </a:r>
                      <a:r>
                        <a:rPr lang="en-US" dirty="0" smtClean="0">
                          <a:solidFill>
                            <a:schemeClr val="tx1"/>
                          </a:solidFill>
                        </a:rPr>
                        <a:t>(age) </a:t>
                      </a:r>
                      <a:r>
                        <a:rPr lang="en-US" dirty="0" smtClean="0">
                          <a:solidFill>
                            <a:srgbClr val="1A3EFF"/>
                          </a:solidFill>
                        </a:rPr>
                        <a:t>+</a:t>
                      </a:r>
                      <a:r>
                        <a:rPr lang="en-US" dirty="0" smtClean="0">
                          <a:solidFill>
                            <a:schemeClr val="tx1"/>
                          </a:solidFill>
                        </a:rPr>
                        <a:t> </a:t>
                      </a:r>
                      <a:r>
                        <a:rPr lang="en-US" dirty="0" smtClean="0">
                          <a:solidFill>
                            <a:srgbClr val="1BC900"/>
                          </a:solidFill>
                        </a:rPr>
                        <a:t>“ years old”</a:t>
                      </a:r>
                      <a:r>
                        <a:rPr lang="en-US" dirty="0" smtClean="0">
                          <a:solidFill>
                            <a:schemeClr val="tx1"/>
                          </a:solidFill>
                        </a:rPr>
                        <a:t>)</a:t>
                      </a:r>
                    </a:p>
                    <a:p>
                      <a:pPr marL="0" indent="0">
                        <a:buNone/>
                      </a:pPr>
                      <a:r>
                        <a:rPr lang="en-US" dirty="0" smtClean="0">
                          <a:solidFill>
                            <a:schemeClr val="tx1"/>
                          </a:solidFill>
                        </a:rPr>
                        <a:t>&gt;&gt; My name is Bob, I am 17 years old</a:t>
                      </a:r>
                    </a:p>
                  </a:txBody>
                  <a:tcPr/>
                </a:tc>
              </a:tr>
            </a:tbl>
          </a:graphicData>
        </a:graphic>
      </p:graphicFrame>
      <p:sp>
        <p:nvSpPr>
          <p:cNvPr id="5" name="Footer Placeholder 4"/>
          <p:cNvSpPr>
            <a:spLocks noGrp="1"/>
          </p:cNvSpPr>
          <p:nvPr>
            <p:ph type="ftr" sz="quarter" idx="11"/>
          </p:nvPr>
        </p:nvSpPr>
        <p:spPr/>
        <p:txBody>
          <a:bodyPr/>
          <a:lstStyle/>
          <a:p>
            <a:r>
              <a:rPr lang="en-US" smtClean="0"/>
              <a:t>www.michaelliut.ca/cs1md3 </a:t>
            </a:r>
            <a:endParaRPr lang="en-US" dirty="0" smtClean="0"/>
          </a:p>
        </p:txBody>
      </p:sp>
    </p:spTree>
    <p:extLst>
      <p:ext uri="{BB962C8B-B14F-4D97-AF65-F5344CB8AC3E}">
        <p14:creationId xmlns:p14="http://schemas.microsoft.com/office/powerpoint/2010/main" val="291110520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String Functions</a:t>
            </a:r>
            <a:endParaRPr lang="en-US" dirty="0"/>
          </a:p>
        </p:txBody>
      </p:sp>
      <p:graphicFrame>
        <p:nvGraphicFramePr>
          <p:cNvPr id="4" name="Content Placeholder 4"/>
          <p:cNvGraphicFramePr>
            <a:graphicFrameLocks/>
          </p:cNvGraphicFramePr>
          <p:nvPr>
            <p:extLst>
              <p:ext uri="{D42A27DB-BD31-4B8C-83A1-F6EECF244321}">
                <p14:modId xmlns:p14="http://schemas.microsoft.com/office/powerpoint/2010/main" val="24641719"/>
              </p:ext>
            </p:extLst>
          </p:nvPr>
        </p:nvGraphicFramePr>
        <p:xfrm>
          <a:off x="457200" y="3179302"/>
          <a:ext cx="8229600" cy="3200399"/>
        </p:xfrm>
        <a:graphic>
          <a:graphicData uri="http://schemas.openxmlformats.org/drawingml/2006/table">
            <a:tbl>
              <a:tblPr firstRow="1" bandRow="1">
                <a:tableStyleId>{5C22544A-7EE6-4342-B048-85BDC9FD1C3A}</a:tableStyleId>
              </a:tblPr>
              <a:tblGrid>
                <a:gridCol w="1913467"/>
                <a:gridCol w="2413000"/>
                <a:gridCol w="3903133"/>
              </a:tblGrid>
              <a:tr h="351344">
                <a:tc gridSpan="3">
                  <a:txBody>
                    <a:bodyPr/>
                    <a:lstStyle/>
                    <a:p>
                      <a:pPr marL="0" indent="0">
                        <a:buNone/>
                      </a:pPr>
                      <a:r>
                        <a:rPr lang="it-IT" sz="1800" b="0" dirty="0" smtClean="0">
                          <a:solidFill>
                            <a:schemeClr val="tx1"/>
                          </a:solidFill>
                        </a:rPr>
                        <a:t>text </a:t>
                      </a:r>
                      <a:r>
                        <a:rPr lang="it-IT" sz="1800" b="0" dirty="0" smtClean="0">
                          <a:solidFill>
                            <a:srgbClr val="1A3EFF"/>
                          </a:solidFill>
                        </a:rPr>
                        <a:t>=</a:t>
                      </a:r>
                      <a:r>
                        <a:rPr lang="it-IT" sz="1800" b="0" dirty="0" smtClean="0">
                          <a:solidFill>
                            <a:schemeClr val="tx1"/>
                          </a:solidFill>
                        </a:rPr>
                        <a:t> </a:t>
                      </a:r>
                      <a:r>
                        <a:rPr lang="en-US" dirty="0" smtClean="0">
                          <a:solidFill>
                            <a:srgbClr val="FFFFFF"/>
                          </a:solidFill>
                        </a:rPr>
                        <a:t>“Hello World!”</a:t>
                      </a:r>
                      <a:endParaRPr lang="en-US" sz="1800" b="0" dirty="0" smtClean="0">
                        <a:solidFill>
                          <a:srgbClr val="FFFFFF"/>
                        </a:solidFill>
                      </a:endParaRPr>
                    </a:p>
                  </a:txBody>
                  <a:tcPr/>
                </a:tc>
                <a:tc hMerge="1">
                  <a:txBody>
                    <a:bodyPr/>
                    <a:lstStyle/>
                    <a:p>
                      <a:endParaRPr lang="en-US"/>
                    </a:p>
                  </a:txBody>
                  <a:tcPr/>
                </a:tc>
                <a:tc hMerge="1">
                  <a:txBody>
                    <a:bodyPr/>
                    <a:lstStyle/>
                    <a:p>
                      <a:pPr marL="0" indent="0">
                        <a:buNone/>
                      </a:pPr>
                      <a:endParaRPr lang="en-US" sz="1800" b="0" dirty="0" smtClean="0">
                        <a:solidFill>
                          <a:schemeClr val="tx1"/>
                        </a:solidFill>
                      </a:endParaRPr>
                    </a:p>
                  </a:txBody>
                  <a:tcPr/>
                </a:tc>
              </a:tr>
              <a:tr h="370840">
                <a:tc gridSpan="2">
                  <a:txBody>
                    <a:bodyPr/>
                    <a:lstStyle/>
                    <a:p>
                      <a:pPr marL="0" indent="0">
                        <a:buNone/>
                      </a:pPr>
                      <a:r>
                        <a:rPr lang="en-US" sz="1800" dirty="0" smtClean="0">
                          <a:solidFill>
                            <a:srgbClr val="1A3EFF"/>
                          </a:solidFill>
                        </a:rPr>
                        <a:t>print</a:t>
                      </a:r>
                      <a:r>
                        <a:rPr lang="en-US" sz="1800" dirty="0" smtClean="0">
                          <a:solidFill>
                            <a:schemeClr val="tx1"/>
                          </a:solidFill>
                        </a:rPr>
                        <a:t>(</a:t>
                      </a:r>
                      <a:r>
                        <a:rPr lang="en-US" sz="1800" dirty="0" err="1" smtClean="0">
                          <a:solidFill>
                            <a:schemeClr val="tx1"/>
                          </a:solidFill>
                        </a:rPr>
                        <a:t>text.count</a:t>
                      </a:r>
                      <a:r>
                        <a:rPr lang="en-US" sz="1800" dirty="0" smtClean="0">
                          <a:solidFill>
                            <a:schemeClr val="tx1"/>
                          </a:solidFill>
                        </a:rPr>
                        <a:t>(</a:t>
                      </a:r>
                      <a:r>
                        <a:rPr lang="en-US" dirty="0" smtClean="0">
                          <a:solidFill>
                            <a:srgbClr val="1BC900"/>
                          </a:solidFill>
                        </a:rPr>
                        <a:t>“l”</a:t>
                      </a:r>
                      <a:r>
                        <a:rPr lang="en-US" sz="1800" dirty="0" smtClean="0">
                          <a:solidFill>
                            <a:schemeClr val="tx1"/>
                          </a:solidFill>
                        </a:rPr>
                        <a:t>))</a:t>
                      </a:r>
                    </a:p>
                    <a:p>
                      <a:pPr marL="0" indent="0">
                        <a:buNone/>
                      </a:pPr>
                      <a:r>
                        <a:rPr lang="en-US" sz="1800" dirty="0" smtClean="0">
                          <a:solidFill>
                            <a:schemeClr val="tx1"/>
                          </a:solidFill>
                        </a:rPr>
                        <a:t>&gt;&gt;</a:t>
                      </a:r>
                      <a:r>
                        <a:rPr lang="en-US" sz="1800" baseline="0" dirty="0" smtClean="0">
                          <a:solidFill>
                            <a:schemeClr val="tx1"/>
                          </a:solidFill>
                        </a:rPr>
                        <a:t> 3</a:t>
                      </a:r>
                      <a:endParaRPr lang="en-US" sz="1800" dirty="0" smtClean="0">
                        <a:solidFill>
                          <a:schemeClr val="tx1"/>
                        </a:solidFill>
                      </a:endParaRPr>
                    </a:p>
                  </a:txBody>
                  <a:tcPr/>
                </a:tc>
                <a:tc hMerge="1">
                  <a:txBody>
                    <a:bodyPr/>
                    <a:lstStyle/>
                    <a:p>
                      <a:endParaRPr lang="en-US"/>
                    </a:p>
                  </a:txBody>
                  <a:tcPr/>
                </a:tc>
                <a:tc>
                  <a:txBody>
                    <a:bodyPr/>
                    <a:lstStyle/>
                    <a:p>
                      <a:pPr marL="0" indent="0">
                        <a:buNone/>
                      </a:pPr>
                      <a:r>
                        <a:rPr lang="en-US" sz="1800" dirty="0" smtClean="0">
                          <a:solidFill>
                            <a:schemeClr val="tx1"/>
                          </a:solidFill>
                        </a:rPr>
                        <a:t>Count how many of a letter or</a:t>
                      </a:r>
                      <a:r>
                        <a:rPr lang="en-US" sz="1800" baseline="0" dirty="0" smtClean="0">
                          <a:solidFill>
                            <a:schemeClr val="tx1"/>
                          </a:solidFill>
                        </a:rPr>
                        <a:t> word is in the text</a:t>
                      </a:r>
                      <a:endParaRPr lang="en-US" sz="1800" dirty="0" smtClean="0">
                        <a:solidFill>
                          <a:schemeClr val="tx1"/>
                        </a:solidFill>
                      </a:endParaRPr>
                    </a:p>
                  </a:txBody>
                  <a:tcPr/>
                </a:tc>
              </a:tr>
              <a:tr h="37084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1A3EFF"/>
                          </a:solidFill>
                        </a:rPr>
                        <a:t>print</a:t>
                      </a:r>
                      <a:r>
                        <a:rPr lang="en-US" sz="1800" dirty="0" smtClean="0">
                          <a:solidFill>
                            <a:schemeClr val="tx1"/>
                          </a:solidFill>
                        </a:rPr>
                        <a:t>(text[</a:t>
                      </a:r>
                      <a:r>
                        <a:rPr lang="en-US" sz="1800" dirty="0" smtClean="0">
                          <a:solidFill>
                            <a:srgbClr val="1A3EFF"/>
                          </a:solidFill>
                        </a:rPr>
                        <a:t>6</a:t>
                      </a:r>
                      <a:r>
                        <a:rPr lang="en-US" sz="1800" dirty="0" smtClean="0">
                          <a:solidFill>
                            <a:schemeClr val="tx1"/>
                          </a:solidFill>
                        </a:rPr>
                        <a:t>:</a:t>
                      </a:r>
                      <a:r>
                        <a:rPr lang="en-US" sz="1800" dirty="0" smtClean="0">
                          <a:solidFill>
                            <a:srgbClr val="1A3EFF"/>
                          </a:solidFill>
                        </a:rPr>
                        <a:t>11</a:t>
                      </a:r>
                      <a:r>
                        <a:rPr lang="en-US" sz="1800" dirty="0" smtClean="0">
                          <a:solidFill>
                            <a:schemeClr val="tx1"/>
                          </a:solidFill>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&gt;&gt;</a:t>
                      </a:r>
                      <a:r>
                        <a:rPr lang="en-US" sz="1800" kern="1200" dirty="0" smtClean="0">
                          <a:solidFill>
                            <a:schemeClr val="dk1"/>
                          </a:solidFill>
                          <a:latin typeface="+mn-lt"/>
                          <a:ea typeface="+mn-ea"/>
                          <a:cs typeface="+mn-cs"/>
                        </a:rPr>
                        <a:t>World</a:t>
                      </a:r>
                      <a:endParaRPr lang="en-US" sz="1800" dirty="0" smtClean="0">
                        <a:solidFill>
                          <a:schemeClr val="tx1"/>
                        </a:solidFill>
                      </a:endParaRPr>
                    </a:p>
                  </a:txBody>
                  <a:tcPr/>
                </a:tc>
                <a:tc h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Extract sub</a:t>
                      </a:r>
                      <a:r>
                        <a:rPr lang="en-US" sz="1800" baseline="0" dirty="0" smtClean="0">
                          <a:solidFill>
                            <a:schemeClr val="tx1"/>
                          </a:solidFill>
                        </a:rPr>
                        <a:t>strings (reminder that the first letter of the text is 0, like in arrays)</a:t>
                      </a:r>
                      <a:endParaRPr lang="en-US" sz="1800" dirty="0" smtClean="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800" dirty="0" smtClean="0">
                          <a:solidFill>
                            <a:srgbClr val="1A3EFF"/>
                          </a:solidFill>
                        </a:rPr>
                        <a:t>print</a:t>
                      </a:r>
                      <a:r>
                        <a:rPr lang="sv-SE" sz="1800" dirty="0" smtClean="0">
                          <a:solidFill>
                            <a:schemeClr val="tx1"/>
                          </a:solidFill>
                        </a:rPr>
                        <a:t>(</a:t>
                      </a:r>
                      <a:r>
                        <a:rPr lang="sv-SE" sz="1800" dirty="0" err="1" smtClean="0">
                          <a:solidFill>
                            <a:schemeClr val="tx1"/>
                          </a:solidFill>
                        </a:rPr>
                        <a:t>text.lower</a:t>
                      </a:r>
                      <a:r>
                        <a:rPr lang="sv-SE" sz="1800" dirty="0" smtClean="0">
                          <a:solidFill>
                            <a:schemeClr val="tx1"/>
                          </a:solidFill>
                        </a:rPr>
                        <a:t>())</a:t>
                      </a:r>
                    </a:p>
                    <a:p>
                      <a:pPr marL="0" marR="0" indent="0" algn="l" defTabSz="914400" rtl="0" eaLnBrk="1" fontAlgn="auto" latinLnBrk="0" hangingPunct="1">
                        <a:lnSpc>
                          <a:spcPct val="100000"/>
                        </a:lnSpc>
                        <a:spcBef>
                          <a:spcPts val="0"/>
                        </a:spcBef>
                        <a:spcAft>
                          <a:spcPts val="0"/>
                        </a:spcAft>
                        <a:buClrTx/>
                        <a:buSzTx/>
                        <a:buFontTx/>
                        <a:buNone/>
                        <a:tabLst/>
                        <a:defRPr/>
                      </a:pPr>
                      <a:r>
                        <a:rPr lang="sv-SE" sz="1800" dirty="0" smtClean="0">
                          <a:solidFill>
                            <a:schemeClr val="tx1"/>
                          </a:solidFill>
                        </a:rPr>
                        <a:t>&gt;&gt; hello </a:t>
                      </a:r>
                      <a:r>
                        <a:rPr lang="sv-SE" sz="1800" dirty="0" err="1" smtClean="0">
                          <a:solidFill>
                            <a:schemeClr val="tx1"/>
                          </a:solidFill>
                        </a:rPr>
                        <a:t>world</a:t>
                      </a:r>
                      <a:r>
                        <a:rPr lang="sv-SE" sz="1800" dirty="0" smtClean="0">
                          <a:solidFill>
                            <a:schemeClr val="tx1"/>
                          </a:solidFill>
                        </a:rPr>
                        <a:t>!</a:t>
                      </a:r>
                      <a:endParaRPr lang="en-US" sz="1800"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800" dirty="0" smtClean="0">
                          <a:solidFill>
                            <a:srgbClr val="1A3EFF"/>
                          </a:solidFill>
                        </a:rPr>
                        <a:t>print</a:t>
                      </a:r>
                      <a:r>
                        <a:rPr lang="sv-SE" sz="1800" dirty="0" smtClean="0">
                          <a:solidFill>
                            <a:schemeClr val="tx1"/>
                          </a:solidFill>
                        </a:rPr>
                        <a:t>(</a:t>
                      </a:r>
                      <a:r>
                        <a:rPr lang="sv-SE" sz="1800" dirty="0" err="1" smtClean="0">
                          <a:solidFill>
                            <a:schemeClr val="tx1"/>
                          </a:solidFill>
                        </a:rPr>
                        <a:t>text.upper</a:t>
                      </a:r>
                      <a:r>
                        <a:rPr lang="sv-SE" sz="1800" dirty="0" smtClean="0">
                          <a:solidFill>
                            <a:schemeClr val="tx1"/>
                          </a:solidFill>
                        </a:rPr>
                        <a:t>())</a:t>
                      </a:r>
                    </a:p>
                    <a:p>
                      <a:pPr marL="0" marR="0" indent="0" algn="l" defTabSz="914400" rtl="0" eaLnBrk="1" fontAlgn="auto" latinLnBrk="0" hangingPunct="1">
                        <a:lnSpc>
                          <a:spcPct val="100000"/>
                        </a:lnSpc>
                        <a:spcBef>
                          <a:spcPts val="0"/>
                        </a:spcBef>
                        <a:spcAft>
                          <a:spcPts val="0"/>
                        </a:spcAft>
                        <a:buClrTx/>
                        <a:buSzTx/>
                        <a:buFontTx/>
                        <a:buNone/>
                        <a:tabLst/>
                        <a:defRPr/>
                      </a:pPr>
                      <a:r>
                        <a:rPr lang="sv-SE" sz="1800" dirty="0" smtClean="0">
                          <a:solidFill>
                            <a:schemeClr val="tx1"/>
                          </a:solidFill>
                        </a:rPr>
                        <a:t>&gt;&gt; HELLO WORLD!</a:t>
                      </a:r>
                      <a:endParaRPr lang="en-US" sz="1800"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Change</a:t>
                      </a:r>
                      <a:r>
                        <a:rPr lang="en-US" sz="1800" baseline="0" dirty="0" smtClean="0">
                          <a:solidFill>
                            <a:schemeClr val="tx1"/>
                          </a:solidFill>
                        </a:rPr>
                        <a:t> to lower/upper case</a:t>
                      </a:r>
                      <a:endParaRPr lang="en-US" sz="1800" dirty="0" smtClean="0">
                        <a:solidFill>
                          <a:schemeClr val="tx1"/>
                        </a:solidFill>
                      </a:endParaRPr>
                    </a:p>
                  </a:txBody>
                  <a:tcPr/>
                </a:tc>
              </a:tr>
              <a:tr h="37084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 </a:t>
                      </a:r>
                      <a:r>
                        <a:rPr lang="sv-SE" sz="1800" dirty="0" smtClean="0">
                          <a:solidFill>
                            <a:srgbClr val="1A3EFF"/>
                          </a:solidFill>
                        </a:rPr>
                        <a:t>print</a:t>
                      </a:r>
                      <a:r>
                        <a:rPr lang="da-DK" sz="1800" dirty="0" smtClean="0">
                          <a:solidFill>
                            <a:schemeClr val="tx1"/>
                          </a:solidFill>
                        </a:rPr>
                        <a:t>(</a:t>
                      </a:r>
                      <a:r>
                        <a:rPr lang="da-DK" sz="1800" dirty="0" err="1" smtClean="0">
                          <a:solidFill>
                            <a:schemeClr val="tx1"/>
                          </a:solidFill>
                        </a:rPr>
                        <a:t>text.replace</a:t>
                      </a:r>
                      <a:r>
                        <a:rPr lang="da-DK" sz="1800" dirty="0" smtClean="0">
                          <a:solidFill>
                            <a:schemeClr val="tx1"/>
                          </a:solidFill>
                        </a:rPr>
                        <a:t>("</a:t>
                      </a:r>
                      <a:r>
                        <a:rPr lang="da-DK" sz="1800" dirty="0" err="1" smtClean="0">
                          <a:solidFill>
                            <a:schemeClr val="tx1"/>
                          </a:solidFill>
                        </a:rPr>
                        <a:t>Hello</a:t>
                      </a:r>
                      <a:r>
                        <a:rPr lang="da-DK" sz="1800" dirty="0" smtClean="0">
                          <a:solidFill>
                            <a:schemeClr val="tx1"/>
                          </a:solidFill>
                        </a:rPr>
                        <a:t>", "</a:t>
                      </a:r>
                      <a:r>
                        <a:rPr lang="da-DK" sz="1800" dirty="0" err="1" smtClean="0">
                          <a:solidFill>
                            <a:schemeClr val="tx1"/>
                          </a:solidFill>
                        </a:rPr>
                        <a:t>Goodbye</a:t>
                      </a:r>
                      <a:r>
                        <a:rPr lang="da-DK" sz="1800" dirty="0" smtClean="0">
                          <a:solidFill>
                            <a:schemeClr val="tx1"/>
                          </a:solidFill>
                        </a:rPr>
                        <a:t>"))</a:t>
                      </a:r>
                    </a:p>
                    <a:p>
                      <a:pPr marL="0" marR="0" indent="0" algn="l" defTabSz="914400" rtl="0" eaLnBrk="1" fontAlgn="auto" latinLnBrk="0" hangingPunct="1">
                        <a:lnSpc>
                          <a:spcPct val="100000"/>
                        </a:lnSpc>
                        <a:spcBef>
                          <a:spcPts val="0"/>
                        </a:spcBef>
                        <a:spcAft>
                          <a:spcPts val="0"/>
                        </a:spcAft>
                        <a:buClrTx/>
                        <a:buSzTx/>
                        <a:buFontTx/>
                        <a:buNone/>
                        <a:tabLst/>
                        <a:defRPr/>
                      </a:pPr>
                      <a:r>
                        <a:rPr lang="da-DK" sz="1800" dirty="0" smtClean="0">
                          <a:solidFill>
                            <a:schemeClr val="tx1"/>
                          </a:solidFill>
                        </a:rPr>
                        <a:t>&gt;&gt; </a:t>
                      </a:r>
                      <a:r>
                        <a:rPr lang="da-DK" sz="1800" dirty="0" err="1" smtClean="0">
                          <a:solidFill>
                            <a:schemeClr val="tx1"/>
                          </a:solidFill>
                        </a:rPr>
                        <a:t>Goodbye</a:t>
                      </a:r>
                      <a:r>
                        <a:rPr lang="da-DK" sz="1800" dirty="0" smtClean="0">
                          <a:solidFill>
                            <a:schemeClr val="tx1"/>
                          </a:solidFill>
                        </a:rPr>
                        <a:t> World!</a:t>
                      </a:r>
                      <a:endParaRPr lang="en-US" sz="1800" dirty="0" smtClean="0">
                        <a:solidFill>
                          <a:schemeClr val="tx1"/>
                        </a:solidFill>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Replace the first world in the brackets,</a:t>
                      </a:r>
                      <a:r>
                        <a:rPr lang="en-US" sz="1800" baseline="0" dirty="0" smtClean="0">
                          <a:solidFill>
                            <a:schemeClr val="tx1"/>
                          </a:solidFill>
                        </a:rPr>
                        <a:t> with the second word in the brackets</a:t>
                      </a:r>
                      <a:endParaRPr lang="en-US" sz="1800" dirty="0" smtClean="0">
                        <a:solidFill>
                          <a:schemeClr val="tx1"/>
                        </a:solidFill>
                      </a:endParaRPr>
                    </a:p>
                  </a:txBody>
                  <a:tcPr/>
                </a:tc>
              </a:tr>
            </a:tbl>
          </a:graphicData>
        </a:graphic>
      </p:graphicFrame>
      <p:sp>
        <p:nvSpPr>
          <p:cNvPr id="5" name="Content Placeholder 2"/>
          <p:cNvSpPr>
            <a:spLocks noGrp="1"/>
          </p:cNvSpPr>
          <p:nvPr>
            <p:ph idx="1"/>
          </p:nvPr>
        </p:nvSpPr>
        <p:spPr>
          <a:xfrm>
            <a:off x="739775" y="2554112"/>
            <a:ext cx="7662864" cy="1165014"/>
          </a:xfrm>
        </p:spPr>
        <p:txBody>
          <a:bodyPr>
            <a:normAutofit/>
          </a:bodyPr>
          <a:lstStyle/>
          <a:p>
            <a:r>
              <a:rPr lang="en-US" dirty="0" smtClean="0">
                <a:solidFill>
                  <a:srgbClr val="000000"/>
                </a:solidFill>
              </a:rPr>
              <a:t>There are a lot of string functions! Here are a few:</a:t>
            </a:r>
          </a:p>
          <a:p>
            <a:endParaRPr lang="en-US" dirty="0"/>
          </a:p>
        </p:txBody>
      </p:sp>
      <p:sp>
        <p:nvSpPr>
          <p:cNvPr id="3" name="Footer Placeholder 2"/>
          <p:cNvSpPr>
            <a:spLocks noGrp="1"/>
          </p:cNvSpPr>
          <p:nvPr>
            <p:ph type="ftr" sz="quarter" idx="11"/>
          </p:nvPr>
        </p:nvSpPr>
        <p:spPr/>
        <p:txBody>
          <a:bodyPr/>
          <a:lstStyle/>
          <a:p>
            <a:r>
              <a:rPr lang="en-US" smtClean="0"/>
              <a:t>www.michaelliut.ca/cs1md3 </a:t>
            </a:r>
            <a:endParaRPr lang="en-US" dirty="0" smtClean="0"/>
          </a:p>
        </p:txBody>
      </p:sp>
    </p:spTree>
    <p:extLst>
      <p:ext uri="{BB962C8B-B14F-4D97-AF65-F5344CB8AC3E}">
        <p14:creationId xmlns:p14="http://schemas.microsoft.com/office/powerpoint/2010/main" val="15236659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Print Functions</a:t>
            </a:r>
            <a:endParaRPr lang="en-US" dirty="0"/>
          </a:p>
        </p:txBody>
      </p:sp>
      <p:sp>
        <p:nvSpPr>
          <p:cNvPr id="3" name="Content Placeholder 2"/>
          <p:cNvSpPr>
            <a:spLocks noGrp="1"/>
          </p:cNvSpPr>
          <p:nvPr>
            <p:ph idx="1"/>
          </p:nvPr>
        </p:nvSpPr>
        <p:spPr/>
        <p:txBody>
          <a:bodyPr/>
          <a:lstStyle/>
          <a:p>
            <a:r>
              <a:rPr lang="en-US" dirty="0">
                <a:solidFill>
                  <a:srgbClr val="1A3EFF"/>
                </a:solidFill>
              </a:rPr>
              <a:t>print</a:t>
            </a:r>
            <a:r>
              <a:rPr lang="en-US" dirty="0">
                <a:solidFill>
                  <a:schemeClr val="tx1"/>
                </a:solidFill>
              </a:rPr>
              <a:t>(</a:t>
            </a:r>
            <a:r>
              <a:rPr lang="en-US" dirty="0">
                <a:solidFill>
                  <a:srgbClr val="1BC900"/>
                </a:solidFill>
              </a:rPr>
              <a:t>“Here is an example with text and variables: </a:t>
            </a:r>
            <a:r>
              <a:rPr lang="en-US" dirty="0">
                <a:solidFill>
                  <a:srgbClr val="7B92D9"/>
                </a:solidFill>
              </a:rPr>
              <a:t>%s %d %f</a:t>
            </a:r>
            <a:r>
              <a:rPr lang="en-US" dirty="0">
                <a:solidFill>
                  <a:srgbClr val="1BC900"/>
                </a:solidFill>
              </a:rPr>
              <a:t>” </a:t>
            </a:r>
            <a:r>
              <a:rPr lang="en-US" dirty="0">
                <a:solidFill>
                  <a:srgbClr val="1A3EFF"/>
                </a:solidFill>
              </a:rPr>
              <a:t>%</a:t>
            </a:r>
            <a:r>
              <a:rPr lang="en-US" dirty="0">
                <a:solidFill>
                  <a:schemeClr val="tx1"/>
                </a:solidFill>
              </a:rPr>
              <a:t>(</a:t>
            </a:r>
            <a:r>
              <a:rPr lang="en-US" dirty="0">
                <a:solidFill>
                  <a:srgbClr val="1BC900"/>
                </a:solidFill>
              </a:rPr>
              <a:t>“ABC”</a:t>
            </a:r>
            <a:r>
              <a:rPr lang="en-US" dirty="0">
                <a:solidFill>
                  <a:schemeClr val="tx1"/>
                </a:solidFill>
              </a:rPr>
              <a:t>, </a:t>
            </a:r>
            <a:r>
              <a:rPr lang="en-US" dirty="0">
                <a:solidFill>
                  <a:srgbClr val="1667FE"/>
                </a:solidFill>
              </a:rPr>
              <a:t>123</a:t>
            </a:r>
            <a:r>
              <a:rPr lang="en-US" dirty="0">
                <a:solidFill>
                  <a:schemeClr val="tx1"/>
                </a:solidFill>
              </a:rPr>
              <a:t>, </a:t>
            </a:r>
            <a:r>
              <a:rPr lang="en-US" dirty="0">
                <a:solidFill>
                  <a:srgbClr val="1667FE"/>
                </a:solidFill>
              </a:rPr>
              <a:t>3.14</a:t>
            </a:r>
            <a:r>
              <a:rPr lang="en-US" dirty="0" smtClean="0">
                <a:solidFill>
                  <a:schemeClr val="tx1"/>
                </a:solidFill>
              </a:rPr>
              <a:t>))</a:t>
            </a:r>
          </a:p>
          <a:p>
            <a:pPr lvl="1"/>
            <a:r>
              <a:rPr lang="en-US" dirty="0" smtClean="0">
                <a:solidFill>
                  <a:schemeClr val="tx1"/>
                </a:solidFill>
              </a:rPr>
              <a:t>The percent signs represent the type of variable being outputted – MUST MATCH</a:t>
            </a:r>
          </a:p>
          <a:p>
            <a:r>
              <a:rPr lang="en-US" dirty="0">
                <a:solidFill>
                  <a:srgbClr val="1A3EFF"/>
                </a:solidFill>
              </a:rPr>
              <a:t>print</a:t>
            </a:r>
            <a:r>
              <a:rPr lang="en-US" dirty="0" smtClean="0">
                <a:solidFill>
                  <a:schemeClr val="tx1"/>
                </a:solidFill>
              </a:rPr>
              <a:t>(</a:t>
            </a:r>
            <a:r>
              <a:rPr lang="en-US" dirty="0" smtClean="0">
                <a:solidFill>
                  <a:srgbClr val="1BC900"/>
                </a:solidFill>
              </a:rPr>
              <a:t>“Make a new line</a:t>
            </a:r>
            <a:r>
              <a:rPr lang="en-US" dirty="0" smtClean="0">
                <a:solidFill>
                  <a:srgbClr val="7B92D9"/>
                </a:solidFill>
              </a:rPr>
              <a:t>\n</a:t>
            </a:r>
            <a:r>
              <a:rPr lang="en-US" dirty="0" smtClean="0">
                <a:solidFill>
                  <a:srgbClr val="1BC900"/>
                </a:solidFill>
              </a:rPr>
              <a:t>”</a:t>
            </a:r>
            <a:r>
              <a:rPr lang="en-US" dirty="0" smtClean="0">
                <a:solidFill>
                  <a:schemeClr val="tx1"/>
                </a:solidFill>
              </a:rPr>
              <a:t>)</a:t>
            </a:r>
          </a:p>
          <a:p>
            <a:pPr lvl="1"/>
            <a:r>
              <a:rPr lang="en-US" dirty="0" smtClean="0">
                <a:solidFill>
                  <a:schemeClr val="tx1"/>
                </a:solidFill>
              </a:rPr>
              <a:t>“\n” at the end of text creates a new line</a:t>
            </a:r>
            <a:endParaRPr lang="en-US" dirty="0">
              <a:solidFill>
                <a:schemeClr val="tx1"/>
              </a:solidFill>
            </a:endParaRPr>
          </a:p>
          <a:p>
            <a:endParaRPr lang="en-US" dirty="0" smtClean="0">
              <a:solidFill>
                <a:schemeClr val="tx1"/>
              </a:solidFill>
            </a:endParaRPr>
          </a:p>
        </p:txBody>
      </p:sp>
      <p:sp>
        <p:nvSpPr>
          <p:cNvPr id="4" name="Footer Placeholder 3"/>
          <p:cNvSpPr>
            <a:spLocks noGrp="1"/>
          </p:cNvSpPr>
          <p:nvPr>
            <p:ph type="ftr" sz="quarter" idx="11"/>
          </p:nvPr>
        </p:nvSpPr>
        <p:spPr/>
        <p:txBody>
          <a:bodyPr/>
          <a:lstStyle/>
          <a:p>
            <a:r>
              <a:rPr lang="en-US" smtClean="0"/>
              <a:t>www.michaelliut.ca/cs1md3 </a:t>
            </a:r>
            <a:endParaRPr lang="en-US" dirty="0" smtClean="0"/>
          </a:p>
        </p:txBody>
      </p:sp>
    </p:spTree>
    <p:extLst>
      <p:ext uri="{BB962C8B-B14F-4D97-AF65-F5344CB8AC3E}">
        <p14:creationId xmlns:p14="http://schemas.microsoft.com/office/powerpoint/2010/main" val="398023062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Computer Science Students</a:t>
            </a:r>
          </a:p>
          <a:p>
            <a:r>
              <a:rPr lang="en-US" dirty="0" smtClean="0"/>
              <a:t>Easily Approachable</a:t>
            </a:r>
          </a:p>
          <a:p>
            <a:r>
              <a:rPr lang="en-US" dirty="0" smtClean="0"/>
              <a:t>Office Hours Held By Graduate TA &amp; Professor – TBA</a:t>
            </a:r>
          </a:p>
          <a:p>
            <a:r>
              <a:rPr lang="en-US" dirty="0" smtClean="0"/>
              <a:t>E-mail Us</a:t>
            </a:r>
            <a:r>
              <a:rPr lang="en-US" dirty="0" smtClean="0"/>
              <a:t>!</a:t>
            </a:r>
            <a:endParaRPr lang="en-US" dirty="0" smtClean="0"/>
          </a:p>
        </p:txBody>
      </p:sp>
      <p:sp>
        <p:nvSpPr>
          <p:cNvPr id="4" name="Footer Placeholder 3"/>
          <p:cNvSpPr>
            <a:spLocks noGrp="1"/>
          </p:cNvSpPr>
          <p:nvPr>
            <p:ph type="ftr" sz="quarter" idx="11"/>
          </p:nvPr>
        </p:nvSpPr>
        <p:spPr/>
        <p:txBody>
          <a:bodyPr/>
          <a:lstStyle/>
          <a:p>
            <a:r>
              <a:rPr lang="en-US" smtClean="0"/>
              <a:t>www.michaelliut.ca/cs1md3 </a:t>
            </a:r>
            <a:endParaRPr lang="en-US" dirty="0" smtClean="0"/>
          </a:p>
        </p:txBody>
      </p:sp>
    </p:spTree>
    <p:extLst>
      <p:ext uri="{BB962C8B-B14F-4D97-AF65-F5344CB8AC3E}">
        <p14:creationId xmlns:p14="http://schemas.microsoft.com/office/powerpoint/2010/main" val="273511158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Keyboard Input</a:t>
            </a:r>
            <a:endParaRPr lang="en-US" dirty="0"/>
          </a:p>
        </p:txBody>
      </p:sp>
      <p:sp>
        <p:nvSpPr>
          <p:cNvPr id="3" name="Content Placeholder 2"/>
          <p:cNvSpPr>
            <a:spLocks noGrp="1"/>
          </p:cNvSpPr>
          <p:nvPr>
            <p:ph idx="1"/>
          </p:nvPr>
        </p:nvSpPr>
        <p:spPr>
          <a:xfrm>
            <a:off x="606778" y="2770095"/>
            <a:ext cx="8080021" cy="1505572"/>
          </a:xfrm>
        </p:spPr>
        <p:txBody>
          <a:bodyPr>
            <a:normAutofit/>
          </a:bodyPr>
          <a:lstStyle/>
          <a:p>
            <a:r>
              <a:rPr lang="en-US" dirty="0" smtClean="0"/>
              <a:t>In Python, the </a:t>
            </a:r>
            <a:r>
              <a:rPr lang="en-US" b="1" dirty="0" smtClean="0">
                <a:solidFill>
                  <a:srgbClr val="1A3EFF"/>
                </a:solidFill>
              </a:rPr>
              <a:t>input</a:t>
            </a:r>
            <a:r>
              <a:rPr lang="en-US" dirty="0" smtClean="0"/>
              <a:t> function reads anything that the user inputs as a string</a:t>
            </a:r>
          </a:p>
          <a:p>
            <a:pPr marL="0" indent="0">
              <a:buNone/>
            </a:pPr>
            <a:r>
              <a:rPr lang="en-US" dirty="0" smtClean="0"/>
              <a:t>Example</a:t>
            </a:r>
          </a:p>
          <a:p>
            <a:endParaRPr lang="en-US" dirty="0" smtClean="0"/>
          </a:p>
        </p:txBody>
      </p:sp>
      <p:graphicFrame>
        <p:nvGraphicFramePr>
          <p:cNvPr id="6" name="Table 5"/>
          <p:cNvGraphicFramePr>
            <a:graphicFrameLocks noGrp="1"/>
          </p:cNvGraphicFramePr>
          <p:nvPr>
            <p:extLst>
              <p:ext uri="{D42A27DB-BD31-4B8C-83A1-F6EECF244321}">
                <p14:modId xmlns:p14="http://schemas.microsoft.com/office/powerpoint/2010/main" val="839645484"/>
              </p:ext>
            </p:extLst>
          </p:nvPr>
        </p:nvGraphicFramePr>
        <p:xfrm>
          <a:off x="838553" y="4263526"/>
          <a:ext cx="7662864" cy="741680"/>
        </p:xfrm>
        <a:graphic>
          <a:graphicData uri="http://schemas.openxmlformats.org/drawingml/2006/table">
            <a:tbl>
              <a:tblPr firstRow="1" bandRow="1">
                <a:tableStyleId>{B301B821-A1FF-4177-AEE7-76D212191A09}</a:tableStyleId>
              </a:tblPr>
              <a:tblGrid>
                <a:gridCol w="7662864"/>
              </a:tblGrid>
              <a:tr h="370840">
                <a:tc>
                  <a:txBody>
                    <a:bodyPr/>
                    <a:lstStyle/>
                    <a:p>
                      <a:r>
                        <a:rPr lang="en-US" dirty="0" smtClean="0"/>
                        <a:t>Keyboard</a:t>
                      </a:r>
                      <a:r>
                        <a:rPr lang="en-US" baseline="0" dirty="0" smtClean="0"/>
                        <a:t> Input</a:t>
                      </a:r>
                      <a:endParaRPr lang="en-US" dirty="0"/>
                    </a:p>
                  </a:txBody>
                  <a:tcPr/>
                </a:tc>
              </a:tr>
              <a:tr h="370840">
                <a:tc>
                  <a:txBody>
                    <a:bodyPr/>
                    <a:lstStyle/>
                    <a:p>
                      <a:pPr marL="0" indent="0">
                        <a:buNone/>
                      </a:pPr>
                      <a:r>
                        <a:rPr lang="en-US" dirty="0" smtClean="0"/>
                        <a:t>number = </a:t>
                      </a:r>
                      <a:r>
                        <a:rPr lang="en-US" b="1" dirty="0" smtClean="0">
                          <a:solidFill>
                            <a:srgbClr val="1A3EFF"/>
                          </a:solidFill>
                        </a:rPr>
                        <a:t>input</a:t>
                      </a:r>
                      <a:r>
                        <a:rPr lang="en-US" dirty="0" smtClean="0"/>
                        <a:t>(</a:t>
                      </a:r>
                      <a:r>
                        <a:rPr lang="en-US" dirty="0" smtClean="0">
                          <a:solidFill>
                            <a:srgbClr val="1BC900"/>
                          </a:solidFill>
                        </a:rPr>
                        <a:t>“Insert a number: ”</a:t>
                      </a:r>
                      <a:r>
                        <a:rPr lang="en-US" dirty="0" smtClean="0"/>
                        <a:t>)</a:t>
                      </a:r>
                    </a:p>
                  </a:txBody>
                  <a:tcPr/>
                </a:tc>
              </a:tr>
            </a:tbl>
          </a:graphicData>
        </a:graphic>
      </p:graphicFrame>
      <p:sp>
        <p:nvSpPr>
          <p:cNvPr id="4" name="Footer Placeholder 3"/>
          <p:cNvSpPr>
            <a:spLocks noGrp="1"/>
          </p:cNvSpPr>
          <p:nvPr>
            <p:ph type="ftr" sz="quarter" idx="11"/>
          </p:nvPr>
        </p:nvSpPr>
        <p:spPr/>
        <p:txBody>
          <a:bodyPr/>
          <a:lstStyle/>
          <a:p>
            <a:r>
              <a:rPr lang="en-US" smtClean="0"/>
              <a:t>www.michaelliut.ca/cs1md3 </a:t>
            </a:r>
            <a:endParaRPr lang="en-US" dirty="0" smtClean="0"/>
          </a:p>
        </p:txBody>
      </p:sp>
    </p:spTree>
    <p:extLst>
      <p:ext uri="{BB962C8B-B14F-4D97-AF65-F5344CB8AC3E}">
        <p14:creationId xmlns:p14="http://schemas.microsoft.com/office/powerpoint/2010/main" val="236183383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Statements</a:t>
            </a:r>
            <a:endParaRPr lang="en-US" dirty="0"/>
          </a:p>
        </p:txBody>
      </p:sp>
      <p:graphicFrame>
        <p:nvGraphicFramePr>
          <p:cNvPr id="7" name="Content Placeholder 4"/>
          <p:cNvGraphicFramePr>
            <a:graphicFrameLocks/>
          </p:cNvGraphicFramePr>
          <p:nvPr>
            <p:extLst>
              <p:ext uri="{D42A27DB-BD31-4B8C-83A1-F6EECF244321}">
                <p14:modId xmlns:p14="http://schemas.microsoft.com/office/powerpoint/2010/main" val="2544036324"/>
              </p:ext>
            </p:extLst>
          </p:nvPr>
        </p:nvGraphicFramePr>
        <p:xfrm>
          <a:off x="1701963" y="2669411"/>
          <a:ext cx="5636329" cy="3526359"/>
        </p:xfrm>
        <a:graphic>
          <a:graphicData uri="http://schemas.openxmlformats.org/drawingml/2006/table">
            <a:tbl>
              <a:tblPr firstRow="1" bandRow="1">
                <a:tableStyleId>{5C22544A-7EE6-4342-B048-85BDC9FD1C3A}</a:tableStyleId>
              </a:tblPr>
              <a:tblGrid>
                <a:gridCol w="5636329"/>
              </a:tblGrid>
              <a:tr h="602867">
                <a:tc>
                  <a:txBody>
                    <a:bodyPr/>
                    <a:lstStyle/>
                    <a:p>
                      <a:r>
                        <a:rPr lang="en-US" sz="1600" dirty="0" smtClean="0"/>
                        <a:t>If Statement</a:t>
                      </a:r>
                      <a:endParaRPr lang="en-US" sz="1600" dirty="0"/>
                    </a:p>
                  </a:txBody>
                  <a:tcPr/>
                </a:tc>
              </a:tr>
              <a:tr h="2923492">
                <a:tc>
                  <a:txBody>
                    <a:bodyPr/>
                    <a:lstStyle/>
                    <a:p>
                      <a:pPr marL="0" indent="0">
                        <a:buNone/>
                      </a:pPr>
                      <a:endParaRPr lang="en-US" sz="1600" dirty="0" smtClean="0">
                        <a:solidFill>
                          <a:srgbClr val="1A3EFF"/>
                        </a:solidFill>
                      </a:endParaRPr>
                    </a:p>
                    <a:p>
                      <a:pPr marL="0" indent="0">
                        <a:buNone/>
                      </a:pPr>
                      <a:r>
                        <a:rPr lang="en-US" sz="1600" dirty="0" smtClean="0">
                          <a:solidFill>
                            <a:srgbClr val="1A3EFF"/>
                          </a:solidFill>
                        </a:rPr>
                        <a:t>if </a:t>
                      </a:r>
                      <a:r>
                        <a:rPr lang="en-US" sz="1600" dirty="0" smtClean="0"/>
                        <a:t>number </a:t>
                      </a:r>
                      <a:r>
                        <a:rPr lang="en-US" sz="1600" dirty="0" smtClean="0">
                          <a:solidFill>
                            <a:srgbClr val="00009C"/>
                          </a:solidFill>
                        </a:rPr>
                        <a:t>== </a:t>
                      </a:r>
                      <a:r>
                        <a:rPr lang="en-US" sz="1600" dirty="0" smtClean="0">
                          <a:solidFill>
                            <a:srgbClr val="1667FE"/>
                          </a:solidFill>
                        </a:rPr>
                        <a:t>1</a:t>
                      </a:r>
                      <a:r>
                        <a:rPr lang="en-US" sz="1600" dirty="0" smtClean="0"/>
                        <a:t>:</a:t>
                      </a:r>
                    </a:p>
                    <a:p>
                      <a:pPr marL="349250" lvl="1" indent="0">
                        <a:buNone/>
                      </a:pPr>
                      <a:r>
                        <a:rPr lang="en-US" sz="1600" dirty="0" smtClean="0">
                          <a:solidFill>
                            <a:srgbClr val="1A3EFF"/>
                          </a:solidFill>
                        </a:rPr>
                        <a:t>print</a:t>
                      </a:r>
                      <a:r>
                        <a:rPr lang="en-US" sz="1600" dirty="0" smtClean="0"/>
                        <a:t>(</a:t>
                      </a:r>
                      <a:r>
                        <a:rPr lang="en-US" sz="1600" dirty="0" smtClean="0">
                          <a:solidFill>
                            <a:srgbClr val="1BC900"/>
                          </a:solidFill>
                        </a:rPr>
                        <a:t>“The number is 1”</a:t>
                      </a:r>
                      <a:r>
                        <a:rPr lang="en-US" sz="1600" dirty="0" smtClean="0"/>
                        <a:t>)</a:t>
                      </a:r>
                    </a:p>
                    <a:p>
                      <a:pPr marL="0" lvl="0" indent="-107950">
                        <a:buNone/>
                      </a:pPr>
                      <a:r>
                        <a:rPr lang="en-US" sz="1600" dirty="0" err="1" smtClean="0">
                          <a:solidFill>
                            <a:srgbClr val="1A3EFF"/>
                          </a:solidFill>
                        </a:rPr>
                        <a:t>elif</a:t>
                      </a:r>
                      <a:r>
                        <a:rPr lang="en-US" sz="1600" dirty="0" smtClean="0">
                          <a:solidFill>
                            <a:srgbClr val="1A3EFF"/>
                          </a:solidFill>
                        </a:rPr>
                        <a:t> </a:t>
                      </a:r>
                      <a:r>
                        <a:rPr lang="en-US" sz="1600" dirty="0" smtClean="0"/>
                        <a:t>number </a:t>
                      </a:r>
                      <a:r>
                        <a:rPr lang="en-US" sz="1600" dirty="0" smtClean="0">
                          <a:solidFill>
                            <a:srgbClr val="00009C"/>
                          </a:solidFill>
                        </a:rPr>
                        <a:t>&gt;</a:t>
                      </a:r>
                      <a:r>
                        <a:rPr lang="en-US" sz="1600" dirty="0" smtClean="0"/>
                        <a:t> </a:t>
                      </a:r>
                      <a:r>
                        <a:rPr lang="en-US" sz="1600" dirty="0" smtClean="0">
                          <a:solidFill>
                            <a:srgbClr val="1667FE"/>
                          </a:solidFill>
                        </a:rPr>
                        <a:t>1</a:t>
                      </a:r>
                      <a:r>
                        <a:rPr lang="en-US" sz="1600" dirty="0" smtClean="0"/>
                        <a:t>:</a:t>
                      </a:r>
                    </a:p>
                    <a:p>
                      <a:pPr marL="349250" lvl="1" indent="0">
                        <a:buNone/>
                      </a:pPr>
                      <a:r>
                        <a:rPr lang="en-US" sz="1600" dirty="0" smtClean="0">
                          <a:solidFill>
                            <a:srgbClr val="1A3EFF"/>
                          </a:solidFill>
                        </a:rPr>
                        <a:t>print</a:t>
                      </a:r>
                      <a:r>
                        <a:rPr lang="en-US" sz="1600" dirty="0" smtClean="0"/>
                        <a:t>(</a:t>
                      </a:r>
                      <a:r>
                        <a:rPr lang="en-US" sz="1600" dirty="0" smtClean="0">
                          <a:solidFill>
                            <a:srgbClr val="1BC900"/>
                          </a:solidFill>
                        </a:rPr>
                        <a:t>“The number is</a:t>
                      </a:r>
                      <a:r>
                        <a:rPr lang="en-US" sz="1600" baseline="0" dirty="0" smtClean="0">
                          <a:solidFill>
                            <a:srgbClr val="1BC900"/>
                          </a:solidFill>
                        </a:rPr>
                        <a:t> </a:t>
                      </a:r>
                      <a:r>
                        <a:rPr lang="en-US" sz="1600" dirty="0" smtClean="0">
                          <a:solidFill>
                            <a:srgbClr val="1BC900"/>
                          </a:solidFill>
                        </a:rPr>
                        <a:t>”</a:t>
                      </a:r>
                      <a:r>
                        <a:rPr lang="en-US" sz="1600" dirty="0" smtClean="0">
                          <a:solidFill>
                            <a:srgbClr val="1A3EFF"/>
                          </a:solidFill>
                        </a:rPr>
                        <a:t> +</a:t>
                      </a:r>
                      <a:r>
                        <a:rPr lang="en-US" sz="1600" baseline="0" dirty="0" smtClean="0">
                          <a:solidFill>
                            <a:srgbClr val="1A3EFF"/>
                          </a:solidFill>
                        </a:rPr>
                        <a:t> </a:t>
                      </a:r>
                      <a:r>
                        <a:rPr lang="en-US" sz="1600" dirty="0" smtClean="0">
                          <a:solidFill>
                            <a:srgbClr val="1667FE"/>
                          </a:solidFill>
                        </a:rPr>
                        <a:t>number</a:t>
                      </a:r>
                      <a:r>
                        <a:rPr lang="en-US" sz="1600" dirty="0" smtClean="0"/>
                        <a:t>)</a:t>
                      </a:r>
                    </a:p>
                    <a:p>
                      <a:pPr marL="0" lvl="0" indent="-107950">
                        <a:buNone/>
                      </a:pPr>
                      <a:r>
                        <a:rPr lang="en-US" sz="1600" dirty="0" smtClean="0">
                          <a:solidFill>
                            <a:srgbClr val="1A3EFF"/>
                          </a:solidFill>
                        </a:rPr>
                        <a:t>else</a:t>
                      </a:r>
                      <a:r>
                        <a:rPr lang="en-US" sz="1600" dirty="0" smtClean="0"/>
                        <a:t>:</a:t>
                      </a:r>
                    </a:p>
                    <a:p>
                      <a:pPr marL="349250" lvl="1" indent="0">
                        <a:buNone/>
                      </a:pPr>
                      <a:r>
                        <a:rPr lang="en-US" sz="1600" dirty="0" smtClean="0">
                          <a:solidFill>
                            <a:srgbClr val="1A3EFF"/>
                          </a:solidFill>
                        </a:rPr>
                        <a:t>print</a:t>
                      </a:r>
                      <a:r>
                        <a:rPr lang="en-US" sz="1600" dirty="0" smtClean="0"/>
                        <a:t>(</a:t>
                      </a:r>
                      <a:r>
                        <a:rPr lang="en-US" sz="1600" dirty="0" smtClean="0">
                          <a:solidFill>
                            <a:srgbClr val="1BC900"/>
                          </a:solidFill>
                        </a:rPr>
                        <a:t>“Please choose a different number”</a:t>
                      </a:r>
                      <a:r>
                        <a:rPr lang="en-US" sz="1600" dirty="0" smtClean="0"/>
                        <a:t>)</a:t>
                      </a:r>
                    </a:p>
                  </a:txBody>
                  <a:tcPr/>
                </a:tc>
              </a:tr>
            </a:tbl>
          </a:graphicData>
        </a:graphic>
      </p:graphicFrame>
      <p:sp>
        <p:nvSpPr>
          <p:cNvPr id="3" name="Footer Placeholder 2"/>
          <p:cNvSpPr>
            <a:spLocks noGrp="1"/>
          </p:cNvSpPr>
          <p:nvPr>
            <p:ph type="ftr" sz="quarter" idx="11"/>
          </p:nvPr>
        </p:nvSpPr>
        <p:spPr/>
        <p:txBody>
          <a:bodyPr/>
          <a:lstStyle/>
          <a:p>
            <a:r>
              <a:rPr lang="en-US" smtClean="0"/>
              <a:t>www.michaelliut.ca/cs1md3 </a:t>
            </a:r>
            <a:endParaRPr lang="en-US" dirty="0" smtClean="0"/>
          </a:p>
        </p:txBody>
      </p:sp>
    </p:spTree>
    <p:extLst>
      <p:ext uri="{BB962C8B-B14F-4D97-AF65-F5344CB8AC3E}">
        <p14:creationId xmlns:p14="http://schemas.microsoft.com/office/powerpoint/2010/main" val="383633160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While Loop</a:t>
            </a:r>
            <a:endParaRPr lang="en-US" dirty="0"/>
          </a:p>
        </p:txBody>
      </p:sp>
      <p:graphicFrame>
        <p:nvGraphicFramePr>
          <p:cNvPr id="4" name="Content Placeholder 4"/>
          <p:cNvGraphicFramePr>
            <a:graphicFrameLocks/>
          </p:cNvGraphicFramePr>
          <p:nvPr>
            <p:extLst>
              <p:ext uri="{D42A27DB-BD31-4B8C-83A1-F6EECF244321}">
                <p14:modId xmlns:p14="http://schemas.microsoft.com/office/powerpoint/2010/main" val="2496395238"/>
              </p:ext>
            </p:extLst>
          </p:nvPr>
        </p:nvGraphicFramePr>
        <p:xfrm>
          <a:off x="2707097" y="2865651"/>
          <a:ext cx="3465336" cy="2900679"/>
        </p:xfrm>
        <a:graphic>
          <a:graphicData uri="http://schemas.openxmlformats.org/drawingml/2006/table">
            <a:tbl>
              <a:tblPr firstRow="1" bandRow="1">
                <a:tableStyleId>{5C22544A-7EE6-4342-B048-85BDC9FD1C3A}</a:tableStyleId>
              </a:tblPr>
              <a:tblGrid>
                <a:gridCol w="3465336"/>
              </a:tblGrid>
              <a:tr h="370840">
                <a:tc>
                  <a:txBody>
                    <a:bodyPr/>
                    <a:lstStyle/>
                    <a:p>
                      <a:r>
                        <a:rPr lang="en-US" sz="1600" dirty="0" smtClean="0"/>
                        <a:t>Python 3 Example:</a:t>
                      </a:r>
                      <a:endParaRPr lang="en-US" sz="1600" dirty="0"/>
                    </a:p>
                  </a:txBody>
                  <a:tcPr/>
                </a:tc>
              </a:tr>
              <a:tr h="370840">
                <a:tc>
                  <a:txBody>
                    <a:bodyPr/>
                    <a:lstStyle/>
                    <a:p>
                      <a:pPr marL="0" indent="0">
                        <a:buNone/>
                      </a:pPr>
                      <a:r>
                        <a:rPr lang="en-US" sz="1600" dirty="0" smtClean="0">
                          <a:solidFill>
                            <a:schemeClr val="tx1"/>
                          </a:solidFill>
                        </a:rPr>
                        <a:t>counter =</a:t>
                      </a:r>
                      <a:r>
                        <a:rPr lang="en-US" sz="1600" dirty="0" smtClean="0">
                          <a:solidFill>
                            <a:srgbClr val="1A3EFF"/>
                          </a:solidFill>
                        </a:rPr>
                        <a:t> 0</a:t>
                      </a:r>
                    </a:p>
                    <a:p>
                      <a:pPr marL="0" indent="0">
                        <a:buNone/>
                      </a:pPr>
                      <a:r>
                        <a:rPr lang="en-US" sz="1600" dirty="0" smtClean="0">
                          <a:solidFill>
                            <a:srgbClr val="000000"/>
                          </a:solidFill>
                        </a:rPr>
                        <a:t>go</a:t>
                      </a:r>
                      <a:r>
                        <a:rPr lang="en-US" sz="1600" baseline="0" dirty="0" smtClean="0">
                          <a:solidFill>
                            <a:srgbClr val="000000"/>
                          </a:solidFill>
                        </a:rPr>
                        <a:t> = </a:t>
                      </a:r>
                      <a:r>
                        <a:rPr lang="en-US" sz="1600" baseline="0" dirty="0" smtClean="0">
                          <a:solidFill>
                            <a:srgbClr val="1A3EFF"/>
                          </a:solidFill>
                        </a:rPr>
                        <a:t> </a:t>
                      </a:r>
                      <a:r>
                        <a:rPr lang="en-US" sz="1600" dirty="0" smtClean="0">
                          <a:solidFill>
                            <a:srgbClr val="B525EC"/>
                          </a:solidFill>
                        </a:rPr>
                        <a:t>True</a:t>
                      </a:r>
                      <a:endParaRPr lang="en-US" sz="1600" dirty="0" smtClean="0">
                        <a:solidFill>
                          <a:srgbClr val="000000"/>
                        </a:solidFill>
                      </a:endParaRPr>
                    </a:p>
                    <a:p>
                      <a:pPr marL="0" indent="0">
                        <a:buNone/>
                      </a:pPr>
                      <a:r>
                        <a:rPr lang="en-US" sz="1600" dirty="0" smtClean="0">
                          <a:solidFill>
                            <a:srgbClr val="1A3EFF"/>
                          </a:solidFill>
                        </a:rPr>
                        <a:t>while </a:t>
                      </a:r>
                      <a:r>
                        <a:rPr lang="en-US" sz="1600" dirty="0" smtClean="0"/>
                        <a:t>go </a:t>
                      </a:r>
                      <a:r>
                        <a:rPr lang="en-US" sz="1600" dirty="0" smtClean="0">
                          <a:solidFill>
                            <a:srgbClr val="00009C"/>
                          </a:solidFill>
                        </a:rPr>
                        <a:t>== </a:t>
                      </a:r>
                      <a:r>
                        <a:rPr lang="en-US" sz="1600" dirty="0" smtClean="0">
                          <a:solidFill>
                            <a:srgbClr val="B525EC"/>
                          </a:solidFill>
                        </a:rPr>
                        <a:t>True</a:t>
                      </a:r>
                      <a:r>
                        <a:rPr lang="en-US" sz="1600" dirty="0" smtClean="0"/>
                        <a:t>:</a:t>
                      </a:r>
                    </a:p>
                    <a:p>
                      <a:pPr marL="349250" lvl="1" indent="0">
                        <a:buNone/>
                      </a:pPr>
                      <a:r>
                        <a:rPr lang="en-US" sz="1600" dirty="0" smtClean="0">
                          <a:solidFill>
                            <a:srgbClr val="1A3EFF"/>
                          </a:solidFill>
                        </a:rPr>
                        <a:t>if </a:t>
                      </a:r>
                      <a:r>
                        <a:rPr lang="en-US" sz="1600" dirty="0" smtClean="0"/>
                        <a:t>counter </a:t>
                      </a:r>
                      <a:r>
                        <a:rPr lang="en-US" sz="1600" dirty="0" smtClean="0">
                          <a:solidFill>
                            <a:srgbClr val="00009C"/>
                          </a:solidFill>
                        </a:rPr>
                        <a:t>== </a:t>
                      </a:r>
                      <a:r>
                        <a:rPr lang="en-US" sz="1600" dirty="0" smtClean="0">
                          <a:solidFill>
                            <a:srgbClr val="1A3EFF"/>
                          </a:solidFill>
                        </a:rPr>
                        <a:t>2</a:t>
                      </a:r>
                      <a:r>
                        <a:rPr lang="en-US" sz="1600" dirty="0" smtClean="0"/>
                        <a:t>:</a:t>
                      </a:r>
                    </a:p>
                    <a:p>
                      <a:pPr marL="806450" lvl="2" indent="0">
                        <a:buNone/>
                      </a:pPr>
                      <a:r>
                        <a:rPr lang="en-US" sz="1600" dirty="0" smtClean="0"/>
                        <a:t>go </a:t>
                      </a:r>
                      <a:r>
                        <a:rPr lang="en-US" sz="1600" dirty="0" smtClean="0">
                          <a:solidFill>
                            <a:srgbClr val="00009C"/>
                          </a:solidFill>
                        </a:rPr>
                        <a:t>= </a:t>
                      </a:r>
                      <a:r>
                        <a:rPr lang="en-US" sz="1600" dirty="0" smtClean="0">
                          <a:solidFill>
                            <a:srgbClr val="B525EC"/>
                          </a:solidFill>
                        </a:rPr>
                        <a:t>False</a:t>
                      </a:r>
                    </a:p>
                    <a:p>
                      <a:pPr marL="806450" marR="0" lvl="2"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1A3EFF"/>
                          </a:solidFill>
                        </a:rPr>
                        <a:t>print</a:t>
                      </a:r>
                      <a:r>
                        <a:rPr lang="en-US" sz="1600" dirty="0" smtClean="0"/>
                        <a:t>(</a:t>
                      </a:r>
                      <a:r>
                        <a:rPr lang="en-US" sz="1600" dirty="0" smtClean="0">
                          <a:solidFill>
                            <a:srgbClr val="1BC900"/>
                          </a:solidFill>
                        </a:rPr>
                        <a:t>“Gone”</a:t>
                      </a:r>
                      <a:r>
                        <a:rPr lang="en-US" sz="1600" dirty="0" smtClean="0"/>
                        <a:t>)</a:t>
                      </a:r>
                      <a:endParaRPr lang="en-US" sz="1600" dirty="0" smtClean="0">
                        <a:solidFill>
                          <a:srgbClr val="B525EC"/>
                        </a:solidFill>
                      </a:endParaRPr>
                    </a:p>
                    <a:p>
                      <a:pPr marL="349250" lvl="1" indent="0">
                        <a:buNone/>
                      </a:pPr>
                      <a:r>
                        <a:rPr lang="en-US" sz="1600" dirty="0" smtClean="0">
                          <a:solidFill>
                            <a:srgbClr val="1A3EFF"/>
                          </a:solidFill>
                        </a:rPr>
                        <a:t>else</a:t>
                      </a:r>
                      <a:r>
                        <a:rPr lang="en-US" sz="1600" dirty="0" smtClean="0">
                          <a:solidFill>
                            <a:srgbClr val="000000"/>
                          </a:solidFill>
                        </a:rPr>
                        <a:t>:</a:t>
                      </a:r>
                    </a:p>
                    <a:p>
                      <a:pPr marL="806450" marR="0" lvl="2" indent="0" algn="l" defTabSz="914400" rtl="0" eaLnBrk="1" fontAlgn="auto" latinLnBrk="0" hangingPunct="1">
                        <a:lnSpc>
                          <a:spcPct val="100000"/>
                        </a:lnSpc>
                        <a:spcBef>
                          <a:spcPts val="0"/>
                        </a:spcBef>
                        <a:spcAft>
                          <a:spcPts val="0"/>
                        </a:spcAft>
                        <a:buClrTx/>
                        <a:buSzTx/>
                        <a:buFontTx/>
                        <a:buNone/>
                        <a:tabLst/>
                        <a:defRPr/>
                      </a:pPr>
                      <a:r>
                        <a:rPr lang="en-US" sz="1600" dirty="0" smtClean="0"/>
                        <a:t>counter </a:t>
                      </a:r>
                      <a:r>
                        <a:rPr lang="en-US" sz="1600" dirty="0" smtClean="0">
                          <a:solidFill>
                            <a:srgbClr val="00009C"/>
                          </a:solidFill>
                        </a:rPr>
                        <a:t>+=</a:t>
                      </a:r>
                      <a:r>
                        <a:rPr lang="en-US" sz="1600" dirty="0" smtClean="0"/>
                        <a:t> 1</a:t>
                      </a:r>
                    </a:p>
                    <a:p>
                      <a:pPr marL="806450" marR="0" lvl="2"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1A3EFF"/>
                          </a:solidFill>
                        </a:rPr>
                        <a:t>print</a:t>
                      </a:r>
                      <a:r>
                        <a:rPr lang="en-US" sz="1600" dirty="0" smtClean="0"/>
                        <a:t>(</a:t>
                      </a:r>
                      <a:r>
                        <a:rPr lang="en-US" sz="1600" dirty="0" smtClean="0">
                          <a:solidFill>
                            <a:srgbClr val="1BC900"/>
                          </a:solidFill>
                        </a:rPr>
                        <a:t>“Going…”</a:t>
                      </a:r>
                      <a:r>
                        <a:rPr lang="en-US" sz="1600" dirty="0" smtClean="0"/>
                        <a:t>)</a:t>
                      </a:r>
                    </a:p>
                    <a:p>
                      <a:pPr marL="806450" marR="0" lvl="2"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r>
            </a:tbl>
          </a:graphicData>
        </a:graphic>
      </p:graphicFrame>
      <p:sp>
        <p:nvSpPr>
          <p:cNvPr id="3" name="Footer Placeholder 2"/>
          <p:cNvSpPr>
            <a:spLocks noGrp="1"/>
          </p:cNvSpPr>
          <p:nvPr>
            <p:ph type="ftr" sz="quarter" idx="11"/>
          </p:nvPr>
        </p:nvSpPr>
        <p:spPr/>
        <p:txBody>
          <a:bodyPr/>
          <a:lstStyle/>
          <a:p>
            <a:r>
              <a:rPr lang="en-US" smtClean="0"/>
              <a:t>www.michaelliut.ca/cs1md3 </a:t>
            </a:r>
            <a:endParaRPr lang="en-US" dirty="0" smtClean="0"/>
          </a:p>
        </p:txBody>
      </p:sp>
    </p:spTree>
    <p:extLst>
      <p:ext uri="{BB962C8B-B14F-4D97-AF65-F5344CB8AC3E}">
        <p14:creationId xmlns:p14="http://schemas.microsoft.com/office/powerpoint/2010/main" val="13515954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Loop</a:t>
            </a:r>
            <a:endParaRPr lang="en-US" dirty="0"/>
          </a:p>
        </p:txBody>
      </p:sp>
      <p:sp>
        <p:nvSpPr>
          <p:cNvPr id="3" name="Content Placeholder 2"/>
          <p:cNvSpPr>
            <a:spLocks noGrp="1"/>
          </p:cNvSpPr>
          <p:nvPr>
            <p:ph idx="1"/>
          </p:nvPr>
        </p:nvSpPr>
        <p:spPr>
          <a:xfrm>
            <a:off x="739775" y="2770094"/>
            <a:ext cx="7662864" cy="2295795"/>
          </a:xfrm>
        </p:spPr>
        <p:txBody>
          <a:bodyPr>
            <a:normAutofit/>
          </a:bodyPr>
          <a:lstStyle/>
          <a:p>
            <a:r>
              <a:rPr lang="en-US" dirty="0" smtClean="0"/>
              <a:t>In Python, you use something called the for… in… loop</a:t>
            </a:r>
          </a:p>
          <a:p>
            <a:r>
              <a:rPr lang="en-US" dirty="0" smtClean="0"/>
              <a:t>In Python it is set up as:</a:t>
            </a:r>
          </a:p>
          <a:p>
            <a:pPr lvl="1"/>
            <a:r>
              <a:rPr lang="en-US" dirty="0" smtClean="0"/>
              <a:t> for &lt;variable name&gt; in range (&lt;start number&gt;, &lt;end number&gt;, &lt;step&gt;): </a:t>
            </a:r>
          </a:p>
          <a:p>
            <a:r>
              <a:rPr lang="en-US" dirty="0" smtClean="0"/>
              <a:t>Example</a:t>
            </a:r>
            <a:endParaRPr lang="en-US" dirty="0"/>
          </a:p>
        </p:txBody>
      </p:sp>
      <p:graphicFrame>
        <p:nvGraphicFramePr>
          <p:cNvPr id="4" name="Content Placeholder 4"/>
          <p:cNvGraphicFramePr>
            <a:graphicFrameLocks/>
          </p:cNvGraphicFramePr>
          <p:nvPr>
            <p:extLst>
              <p:ext uri="{D42A27DB-BD31-4B8C-83A1-F6EECF244321}">
                <p14:modId xmlns:p14="http://schemas.microsoft.com/office/powerpoint/2010/main" val="3323980430"/>
              </p:ext>
            </p:extLst>
          </p:nvPr>
        </p:nvGraphicFramePr>
        <p:xfrm>
          <a:off x="2844062" y="5179342"/>
          <a:ext cx="3465336" cy="949960"/>
        </p:xfrm>
        <a:graphic>
          <a:graphicData uri="http://schemas.openxmlformats.org/drawingml/2006/table">
            <a:tbl>
              <a:tblPr firstRow="1" bandRow="1">
                <a:tableStyleId>{5C22544A-7EE6-4342-B048-85BDC9FD1C3A}</a:tableStyleId>
              </a:tblPr>
              <a:tblGrid>
                <a:gridCol w="3465336"/>
              </a:tblGrid>
              <a:tr h="370840">
                <a:tc>
                  <a:txBody>
                    <a:bodyPr/>
                    <a:lstStyle/>
                    <a:p>
                      <a:r>
                        <a:rPr lang="en-US" sz="1600" dirty="0" smtClean="0"/>
                        <a:t>Python</a:t>
                      </a:r>
                      <a:endParaRPr lang="en-US" sz="1600" dirty="0"/>
                    </a:p>
                  </a:txBody>
                  <a:tcPr/>
                </a:tc>
              </a:tr>
              <a:tr h="370840">
                <a:tc>
                  <a:txBody>
                    <a:bodyPr/>
                    <a:lstStyle/>
                    <a:p>
                      <a:pPr marL="0" indent="0">
                        <a:buNone/>
                      </a:pPr>
                      <a:r>
                        <a:rPr lang="it-IT" sz="1600" dirty="0" smtClean="0">
                          <a:solidFill>
                            <a:srgbClr val="1A3EFF"/>
                          </a:solidFill>
                        </a:rPr>
                        <a:t>for </a:t>
                      </a:r>
                      <a:r>
                        <a:rPr lang="it-IT" sz="1600" dirty="0" smtClean="0">
                          <a:solidFill>
                            <a:schemeClr val="tx1"/>
                          </a:solidFill>
                        </a:rPr>
                        <a:t>i</a:t>
                      </a:r>
                      <a:r>
                        <a:rPr lang="it-IT" sz="1600" dirty="0" smtClean="0">
                          <a:solidFill>
                            <a:srgbClr val="1A3EFF"/>
                          </a:solidFill>
                        </a:rPr>
                        <a:t> in </a:t>
                      </a:r>
                      <a:r>
                        <a:rPr lang="it-IT" sz="1600" dirty="0" err="1" smtClean="0">
                          <a:solidFill>
                            <a:srgbClr val="1A3EFF"/>
                          </a:solidFill>
                        </a:rPr>
                        <a:t>range</a:t>
                      </a:r>
                      <a:r>
                        <a:rPr lang="it-IT" sz="1600" dirty="0" smtClean="0">
                          <a:solidFill>
                            <a:srgbClr val="1A3EFF"/>
                          </a:solidFill>
                        </a:rPr>
                        <a:t> </a:t>
                      </a:r>
                      <a:r>
                        <a:rPr lang="it-IT" sz="1600" dirty="0" smtClean="0">
                          <a:solidFill>
                            <a:srgbClr val="000000"/>
                          </a:solidFill>
                        </a:rPr>
                        <a:t>(</a:t>
                      </a:r>
                      <a:r>
                        <a:rPr lang="it-IT" sz="1600" dirty="0" smtClean="0">
                          <a:solidFill>
                            <a:srgbClr val="1A3EFF"/>
                          </a:solidFill>
                        </a:rPr>
                        <a:t>10</a:t>
                      </a:r>
                      <a:r>
                        <a:rPr lang="it-IT" sz="1600" dirty="0" smtClean="0">
                          <a:solidFill>
                            <a:srgbClr val="000000"/>
                          </a:solidFill>
                        </a:rPr>
                        <a:t>,</a:t>
                      </a:r>
                      <a:r>
                        <a:rPr lang="it-IT" sz="1600" dirty="0" smtClean="0">
                          <a:solidFill>
                            <a:srgbClr val="1A3EFF"/>
                          </a:solidFill>
                        </a:rPr>
                        <a:t> 0</a:t>
                      </a:r>
                      <a:r>
                        <a:rPr lang="it-IT" sz="1600" dirty="0" smtClean="0">
                          <a:solidFill>
                            <a:srgbClr val="000000"/>
                          </a:solidFill>
                        </a:rPr>
                        <a:t>,</a:t>
                      </a:r>
                      <a:r>
                        <a:rPr lang="it-IT" sz="1600" dirty="0" smtClean="0">
                          <a:solidFill>
                            <a:srgbClr val="1A3EFF"/>
                          </a:solidFill>
                        </a:rPr>
                        <a:t> -1</a:t>
                      </a:r>
                      <a:r>
                        <a:rPr lang="it-IT" sz="1600" dirty="0" smtClean="0">
                          <a:solidFill>
                            <a:srgbClr val="000000"/>
                          </a:solidFill>
                        </a:rPr>
                        <a:t>):</a:t>
                      </a:r>
                    </a:p>
                    <a:p>
                      <a:pPr marL="457200" lvl="1" indent="0">
                        <a:buNone/>
                      </a:pPr>
                      <a:r>
                        <a:rPr lang="it-IT" sz="1600" dirty="0" err="1" smtClean="0">
                          <a:solidFill>
                            <a:srgbClr val="1A3EFF"/>
                          </a:solidFill>
                        </a:rPr>
                        <a:t>print</a:t>
                      </a:r>
                      <a:r>
                        <a:rPr lang="it-IT" sz="1600" dirty="0" smtClean="0">
                          <a:solidFill>
                            <a:srgbClr val="000000"/>
                          </a:solidFill>
                        </a:rPr>
                        <a:t>(</a:t>
                      </a:r>
                      <a:r>
                        <a:rPr lang="it-IT" sz="1600" dirty="0" smtClean="0">
                          <a:solidFill>
                            <a:srgbClr val="1BC900"/>
                          </a:solidFill>
                        </a:rPr>
                        <a:t>"T-</a:t>
                      </a:r>
                      <a:r>
                        <a:rPr lang="it-IT" sz="1600" dirty="0" err="1" smtClean="0">
                          <a:solidFill>
                            <a:srgbClr val="1BC900"/>
                          </a:solidFill>
                        </a:rPr>
                        <a:t>minus</a:t>
                      </a:r>
                      <a:r>
                        <a:rPr lang="it-IT" sz="1600" dirty="0" smtClean="0">
                          <a:solidFill>
                            <a:srgbClr val="1BC900"/>
                          </a:solidFill>
                        </a:rPr>
                        <a:t>: " </a:t>
                      </a:r>
                      <a:r>
                        <a:rPr lang="it-IT" sz="1600" dirty="0" smtClean="0">
                          <a:solidFill>
                            <a:srgbClr val="1A3EFF"/>
                          </a:solidFill>
                        </a:rPr>
                        <a:t>+ </a:t>
                      </a:r>
                      <a:r>
                        <a:rPr lang="it-IT" sz="1600" dirty="0" err="1" smtClean="0">
                          <a:solidFill>
                            <a:srgbClr val="1A3EFF"/>
                          </a:solidFill>
                        </a:rPr>
                        <a:t>str</a:t>
                      </a:r>
                      <a:r>
                        <a:rPr lang="it-IT" sz="1600" dirty="0" smtClean="0">
                          <a:solidFill>
                            <a:schemeClr val="tx1"/>
                          </a:solidFill>
                        </a:rPr>
                        <a:t>(i))</a:t>
                      </a:r>
                      <a:endParaRPr lang="en-US" sz="1600" dirty="0" smtClean="0">
                        <a:solidFill>
                          <a:schemeClr val="tx1"/>
                        </a:solidFill>
                      </a:endParaRPr>
                    </a:p>
                  </a:txBody>
                  <a:tcPr/>
                </a:tc>
              </a:tr>
            </a:tbl>
          </a:graphicData>
        </a:graphic>
      </p:graphicFrame>
      <p:sp>
        <p:nvSpPr>
          <p:cNvPr id="5" name="Footer Placeholder 4"/>
          <p:cNvSpPr>
            <a:spLocks noGrp="1"/>
          </p:cNvSpPr>
          <p:nvPr>
            <p:ph type="ftr" sz="quarter" idx="11"/>
          </p:nvPr>
        </p:nvSpPr>
        <p:spPr/>
        <p:txBody>
          <a:bodyPr/>
          <a:lstStyle/>
          <a:p>
            <a:r>
              <a:rPr lang="en-US" smtClean="0"/>
              <a:t>www.michaelliut.ca/cs1md3 </a:t>
            </a:r>
            <a:endParaRPr lang="en-US" dirty="0" smtClean="0"/>
          </a:p>
        </p:txBody>
      </p:sp>
    </p:spTree>
    <p:extLst>
      <p:ext uri="{BB962C8B-B14F-4D97-AF65-F5344CB8AC3E}">
        <p14:creationId xmlns:p14="http://schemas.microsoft.com/office/powerpoint/2010/main" val="14608224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with Lists in </a:t>
            </a:r>
            <a:r>
              <a:rPr lang="en-US" dirty="0" smtClean="0"/>
              <a:t>Python</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42548842"/>
              </p:ext>
            </p:extLst>
          </p:nvPr>
        </p:nvGraphicFramePr>
        <p:xfrm>
          <a:off x="739775" y="2770188"/>
          <a:ext cx="7662864" cy="3662679"/>
        </p:xfrm>
        <a:graphic>
          <a:graphicData uri="http://schemas.openxmlformats.org/drawingml/2006/table">
            <a:tbl>
              <a:tblPr firstRow="1" bandRow="1">
                <a:tableStyleId>{5C22544A-7EE6-4342-B048-85BDC9FD1C3A}</a:tableStyleId>
              </a:tblPr>
              <a:tblGrid>
                <a:gridCol w="3831432"/>
                <a:gridCol w="3831432"/>
              </a:tblGrid>
              <a:tr h="370840">
                <a:tc gridSpan="2">
                  <a:txBody>
                    <a:bodyPr/>
                    <a:lstStyle/>
                    <a:p>
                      <a:pPr marL="0" indent="0">
                        <a:buNone/>
                      </a:pPr>
                      <a:r>
                        <a:rPr lang="it-IT" sz="1800" b="0" dirty="0" err="1" smtClean="0">
                          <a:solidFill>
                            <a:schemeClr val="tx1"/>
                          </a:solidFill>
                        </a:rPr>
                        <a:t>grades</a:t>
                      </a:r>
                      <a:r>
                        <a:rPr lang="it-IT" sz="1800" b="0" dirty="0" smtClean="0">
                          <a:solidFill>
                            <a:schemeClr val="tx1"/>
                          </a:solidFill>
                        </a:rPr>
                        <a:t> </a:t>
                      </a:r>
                      <a:r>
                        <a:rPr lang="it-IT" sz="1800" b="0" dirty="0" smtClean="0">
                          <a:solidFill>
                            <a:srgbClr val="1A3EFF"/>
                          </a:solidFill>
                        </a:rPr>
                        <a:t>=</a:t>
                      </a:r>
                      <a:r>
                        <a:rPr lang="it-IT" sz="1800" b="0" dirty="0" smtClean="0">
                          <a:solidFill>
                            <a:schemeClr val="tx1"/>
                          </a:solidFill>
                        </a:rPr>
                        <a:t> [</a:t>
                      </a:r>
                      <a:r>
                        <a:rPr lang="it-IT" sz="1800" b="0" dirty="0" smtClean="0">
                          <a:solidFill>
                            <a:srgbClr val="1A3EFF"/>
                          </a:solidFill>
                        </a:rPr>
                        <a:t>89</a:t>
                      </a:r>
                      <a:r>
                        <a:rPr lang="it-IT" sz="1800" b="0" dirty="0" smtClean="0">
                          <a:solidFill>
                            <a:schemeClr val="tx1"/>
                          </a:solidFill>
                        </a:rPr>
                        <a:t>, </a:t>
                      </a:r>
                      <a:r>
                        <a:rPr lang="it-IT" sz="1800" b="0" dirty="0" smtClean="0">
                          <a:solidFill>
                            <a:srgbClr val="1A3EFF"/>
                          </a:solidFill>
                        </a:rPr>
                        <a:t>76</a:t>
                      </a:r>
                      <a:r>
                        <a:rPr lang="it-IT" sz="1800" b="0" dirty="0" smtClean="0">
                          <a:solidFill>
                            <a:schemeClr val="tx1"/>
                          </a:solidFill>
                        </a:rPr>
                        <a:t>, </a:t>
                      </a:r>
                      <a:r>
                        <a:rPr lang="it-IT" sz="1800" b="0" dirty="0" smtClean="0">
                          <a:solidFill>
                            <a:srgbClr val="1A3EFF"/>
                          </a:solidFill>
                        </a:rPr>
                        <a:t>92</a:t>
                      </a:r>
                      <a:r>
                        <a:rPr lang="it-IT" sz="1800" b="0" dirty="0" smtClean="0">
                          <a:solidFill>
                            <a:schemeClr val="tx1"/>
                          </a:solidFill>
                        </a:rPr>
                        <a:t>,</a:t>
                      </a:r>
                      <a:r>
                        <a:rPr lang="it-IT" sz="1800" b="0" dirty="0" smtClean="0">
                          <a:solidFill>
                            <a:srgbClr val="1A3EFF"/>
                          </a:solidFill>
                        </a:rPr>
                        <a:t> 83</a:t>
                      </a:r>
                      <a:r>
                        <a:rPr lang="it-IT" sz="1800" b="0" dirty="0" smtClean="0">
                          <a:solidFill>
                            <a:schemeClr val="tx1"/>
                          </a:solidFill>
                        </a:rPr>
                        <a:t>]</a:t>
                      </a:r>
                      <a:endParaRPr lang="en-US" sz="1800" b="0" dirty="0" smtClean="0">
                        <a:solidFill>
                          <a:schemeClr val="tx1"/>
                        </a:solidFill>
                      </a:endParaRPr>
                    </a:p>
                  </a:txBody>
                  <a:tcPr/>
                </a:tc>
                <a:tc hMerge="1">
                  <a:txBody>
                    <a:bodyPr/>
                    <a:lstStyle/>
                    <a:p>
                      <a:pPr marL="0" indent="0">
                        <a:buNone/>
                      </a:pPr>
                      <a:endParaRPr lang="en-US" sz="1800" b="0" dirty="0" smtClean="0">
                        <a:solidFill>
                          <a:schemeClr val="tx1"/>
                        </a:solidFill>
                      </a:endParaRPr>
                    </a:p>
                  </a:txBody>
                  <a:tcPr/>
                </a:tc>
              </a:tr>
              <a:tr h="370840">
                <a:tc>
                  <a:txBody>
                    <a:bodyPr/>
                    <a:lstStyle/>
                    <a:p>
                      <a:pPr marL="0" indent="0">
                        <a:buNone/>
                      </a:pPr>
                      <a:r>
                        <a:rPr lang="en-US" sz="1800" dirty="0" err="1" smtClean="0">
                          <a:solidFill>
                            <a:schemeClr val="tx1"/>
                          </a:solidFill>
                        </a:rPr>
                        <a:t>grades.append</a:t>
                      </a:r>
                      <a:r>
                        <a:rPr lang="en-US" sz="1800" dirty="0" smtClean="0">
                          <a:solidFill>
                            <a:schemeClr val="tx1"/>
                          </a:solidFill>
                        </a:rPr>
                        <a:t>(</a:t>
                      </a:r>
                      <a:r>
                        <a:rPr lang="en-US" sz="1800" dirty="0" smtClean="0">
                          <a:solidFill>
                            <a:srgbClr val="1A3EFF"/>
                          </a:solidFill>
                        </a:rPr>
                        <a:t>94</a:t>
                      </a:r>
                      <a:r>
                        <a:rPr lang="en-US" sz="1800" dirty="0" smtClean="0">
                          <a:solidFill>
                            <a:schemeClr val="tx1"/>
                          </a:solidFill>
                        </a:rPr>
                        <a:t>)</a:t>
                      </a:r>
                    </a:p>
                    <a:p>
                      <a:pPr marL="0" indent="0">
                        <a:buNone/>
                      </a:pPr>
                      <a:r>
                        <a:rPr lang="en-US" sz="1800" dirty="0" smtClean="0">
                          <a:solidFill>
                            <a:srgbClr val="1A3EFF"/>
                          </a:solidFill>
                        </a:rPr>
                        <a:t>print</a:t>
                      </a:r>
                      <a:r>
                        <a:rPr lang="en-US" sz="1800" dirty="0" smtClean="0">
                          <a:solidFill>
                            <a:schemeClr val="tx1"/>
                          </a:solidFill>
                        </a:rPr>
                        <a:t>(grades)</a:t>
                      </a:r>
                    </a:p>
                    <a:p>
                      <a:pPr marL="0" indent="0">
                        <a:buNone/>
                      </a:pPr>
                      <a:r>
                        <a:rPr lang="en-US" sz="1800" dirty="0" smtClean="0">
                          <a:solidFill>
                            <a:schemeClr val="tx1"/>
                          </a:solidFill>
                        </a:rPr>
                        <a:t>&gt;&gt;[89, 76, 92, 83,</a:t>
                      </a:r>
                      <a:r>
                        <a:rPr lang="en-US" sz="1800" baseline="0" dirty="0" smtClean="0">
                          <a:solidFill>
                            <a:schemeClr val="tx1"/>
                          </a:solidFill>
                        </a:rPr>
                        <a:t> 94]</a:t>
                      </a:r>
                      <a:endParaRPr lang="en-US" sz="1800" dirty="0" smtClean="0">
                        <a:solidFill>
                          <a:schemeClr val="tx1"/>
                        </a:solidFill>
                      </a:endParaRPr>
                    </a:p>
                  </a:txBody>
                  <a:tcPr/>
                </a:tc>
                <a:tc>
                  <a:txBody>
                    <a:bodyPr/>
                    <a:lstStyle/>
                    <a:p>
                      <a:pPr marL="0" indent="0">
                        <a:buNone/>
                      </a:pPr>
                      <a:r>
                        <a:rPr lang="en-US" sz="1800" dirty="0" smtClean="0">
                          <a:solidFill>
                            <a:schemeClr val="tx1"/>
                          </a:solidFill>
                        </a:rPr>
                        <a:t>Appending</a:t>
                      </a:r>
                      <a:r>
                        <a:rPr lang="en-US" sz="1800" baseline="0" dirty="0" smtClean="0">
                          <a:solidFill>
                            <a:schemeClr val="tx1"/>
                          </a:solidFill>
                        </a:rPr>
                        <a:t> a number to a list adds it to the end of the list.</a:t>
                      </a:r>
                      <a:endParaRPr lang="en-US" sz="1800" dirty="0" smtClean="0">
                        <a:solidFill>
                          <a:schemeClr val="tx1"/>
                        </a:solidFill>
                      </a:endParaRPr>
                    </a:p>
                  </a:txBody>
                  <a:tcPr/>
                </a:tc>
              </a:tr>
              <a:tr h="370840">
                <a:tc>
                  <a:txBody>
                    <a:bodyPr/>
                    <a:lstStyle/>
                    <a:p>
                      <a:r>
                        <a:rPr lang="en-US" dirty="0" err="1" smtClean="0"/>
                        <a:t>grades.insert</a:t>
                      </a:r>
                      <a:r>
                        <a:rPr lang="en-US" dirty="0" smtClean="0"/>
                        <a:t>(</a:t>
                      </a:r>
                      <a:r>
                        <a:rPr lang="en-US" dirty="0" smtClean="0">
                          <a:solidFill>
                            <a:srgbClr val="1A3EFF"/>
                          </a:solidFill>
                        </a:rPr>
                        <a:t>2</a:t>
                      </a:r>
                      <a:r>
                        <a:rPr lang="en-US" dirty="0" smtClean="0">
                          <a:solidFill>
                            <a:schemeClr val="tx1"/>
                          </a:solidFill>
                        </a:rPr>
                        <a:t>,</a:t>
                      </a:r>
                      <a:r>
                        <a:rPr lang="en-US" dirty="0" smtClean="0">
                          <a:solidFill>
                            <a:srgbClr val="1A3EFF"/>
                          </a:solidFill>
                        </a:rPr>
                        <a:t> 67</a:t>
                      </a:r>
                      <a:r>
                        <a:rPr lang="en-US"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1A3EFF"/>
                          </a:solidFill>
                        </a:rPr>
                        <a:t>print</a:t>
                      </a:r>
                      <a:r>
                        <a:rPr lang="en-US" sz="1800" dirty="0" smtClean="0">
                          <a:solidFill>
                            <a:schemeClr val="tx1"/>
                          </a:solidFill>
                        </a:rPr>
                        <a:t>(grades)</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&gt;&gt;</a:t>
                      </a:r>
                      <a:r>
                        <a:rPr lang="en-US" sz="1800" kern="1200" dirty="0" smtClean="0">
                          <a:solidFill>
                            <a:schemeClr val="dk1"/>
                          </a:solidFill>
                          <a:latin typeface="+mn-lt"/>
                          <a:ea typeface="+mn-ea"/>
                          <a:cs typeface="+mn-cs"/>
                        </a:rPr>
                        <a:t>[89, 76, 67, 92, 83]</a:t>
                      </a:r>
                      <a:endParaRPr lang="en-US" sz="1800"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The first number in the brackets</a:t>
                      </a:r>
                      <a:r>
                        <a:rPr lang="en-US" sz="1800" baseline="0" dirty="0" smtClean="0">
                          <a:solidFill>
                            <a:schemeClr val="tx1"/>
                          </a:solidFill>
                        </a:rPr>
                        <a:t> when inserting a number tells Python where in the list you want to put it. Like in Java, the list starts at 0. All the other variables after it get pushed to the right one.</a:t>
                      </a:r>
                      <a:endParaRPr lang="en-US" sz="1800" dirty="0" smtClean="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800" dirty="0" smtClean="0">
                          <a:solidFill>
                            <a:srgbClr val="1A3EFF"/>
                          </a:solidFill>
                        </a:rPr>
                        <a:t>print</a:t>
                      </a:r>
                      <a:r>
                        <a:rPr lang="sv-SE" sz="1800" dirty="0" smtClean="0">
                          <a:solidFill>
                            <a:schemeClr val="tx1"/>
                          </a:solidFill>
                        </a:rPr>
                        <a:t>(</a:t>
                      </a:r>
                      <a:r>
                        <a:rPr lang="sv-SE" sz="1800" dirty="0" err="1" smtClean="0">
                          <a:solidFill>
                            <a:schemeClr val="tx1"/>
                          </a:solidFill>
                        </a:rPr>
                        <a:t>grades</a:t>
                      </a:r>
                      <a:r>
                        <a:rPr lang="sv-SE" sz="1800" dirty="0" smtClean="0">
                          <a:solidFill>
                            <a:schemeClr val="tx1"/>
                          </a:solidFill>
                        </a:rPr>
                        <a:t>[</a:t>
                      </a:r>
                      <a:r>
                        <a:rPr lang="sv-SE" sz="1800" dirty="0" smtClean="0">
                          <a:solidFill>
                            <a:srgbClr val="1A3EFF"/>
                          </a:solidFill>
                        </a:rPr>
                        <a:t>3</a:t>
                      </a:r>
                      <a:r>
                        <a:rPr lang="sv-SE" sz="1800" dirty="0" smtClean="0">
                          <a:solidFill>
                            <a:schemeClr val="tx1"/>
                          </a:solidFill>
                        </a:rPr>
                        <a:t>])</a:t>
                      </a:r>
                    </a:p>
                    <a:p>
                      <a:pPr marL="0" marR="0" indent="0" algn="l" defTabSz="914400" rtl="0" eaLnBrk="1" fontAlgn="auto" latinLnBrk="0" hangingPunct="1">
                        <a:lnSpc>
                          <a:spcPct val="100000"/>
                        </a:lnSpc>
                        <a:spcBef>
                          <a:spcPts val="0"/>
                        </a:spcBef>
                        <a:spcAft>
                          <a:spcPts val="0"/>
                        </a:spcAft>
                        <a:buClrTx/>
                        <a:buSzTx/>
                        <a:buFontTx/>
                        <a:buNone/>
                        <a:tabLst/>
                        <a:defRPr/>
                      </a:pPr>
                      <a:r>
                        <a:rPr lang="sv-SE" sz="1800" dirty="0" smtClean="0">
                          <a:solidFill>
                            <a:schemeClr val="tx1"/>
                          </a:solidFill>
                        </a:rPr>
                        <a:t>&gt;&gt; 83</a:t>
                      </a:r>
                      <a:endParaRPr lang="en-US" sz="1800"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Like in Java, Python can call certain</a:t>
                      </a:r>
                      <a:r>
                        <a:rPr lang="en-US" sz="1800" baseline="0" dirty="0" smtClean="0">
                          <a:solidFill>
                            <a:schemeClr val="tx1"/>
                          </a:solidFill>
                        </a:rPr>
                        <a:t> variables from the list</a:t>
                      </a:r>
                      <a:endParaRPr lang="en-US" sz="1800" dirty="0" smtClean="0">
                        <a:solidFill>
                          <a:schemeClr val="tx1"/>
                        </a:solidFill>
                      </a:endParaRPr>
                    </a:p>
                  </a:txBody>
                  <a:tcPr/>
                </a:tc>
              </a:tr>
            </a:tbl>
          </a:graphicData>
        </a:graphic>
      </p:graphicFrame>
      <p:sp>
        <p:nvSpPr>
          <p:cNvPr id="3" name="Footer Placeholder 2"/>
          <p:cNvSpPr>
            <a:spLocks noGrp="1"/>
          </p:cNvSpPr>
          <p:nvPr>
            <p:ph type="ftr" sz="quarter" idx="11"/>
          </p:nvPr>
        </p:nvSpPr>
        <p:spPr/>
        <p:txBody>
          <a:bodyPr/>
          <a:lstStyle/>
          <a:p>
            <a:r>
              <a:rPr lang="en-US" smtClean="0"/>
              <a:t>www.michaelliut.ca/cs1md3 </a:t>
            </a:r>
            <a:endParaRPr lang="en-US" dirty="0" smtClean="0"/>
          </a:p>
        </p:txBody>
      </p:sp>
    </p:spTree>
    <p:extLst>
      <p:ext uri="{BB962C8B-B14F-4D97-AF65-F5344CB8AC3E}">
        <p14:creationId xmlns:p14="http://schemas.microsoft.com/office/powerpoint/2010/main" val="15559994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1</a:t>
            </a:r>
            <a:endParaRPr lang="en-US" dirty="0"/>
          </a:p>
        </p:txBody>
      </p:sp>
      <p:sp>
        <p:nvSpPr>
          <p:cNvPr id="3" name="Content Placeholder 2"/>
          <p:cNvSpPr>
            <a:spLocks noGrp="1"/>
          </p:cNvSpPr>
          <p:nvPr>
            <p:ph idx="1"/>
          </p:nvPr>
        </p:nvSpPr>
        <p:spPr/>
        <p:txBody>
          <a:bodyPr>
            <a:normAutofit/>
          </a:bodyPr>
          <a:lstStyle/>
          <a:p>
            <a:pPr marL="0" indent="0" algn="ctr">
              <a:buNone/>
            </a:pPr>
            <a:endParaRPr lang="en-US" sz="3200" b="1" dirty="0" smtClean="0"/>
          </a:p>
          <a:p>
            <a:pPr marL="0" indent="0" algn="ctr">
              <a:buNone/>
            </a:pPr>
            <a:r>
              <a:rPr lang="en-US" sz="3200" b="1" dirty="0" smtClean="0"/>
              <a:t>DUE: THURSDAY JANUARY 30, 2014 BY 11PM</a:t>
            </a:r>
            <a:endParaRPr lang="en-US" sz="3200" b="1" dirty="0"/>
          </a:p>
        </p:txBody>
      </p:sp>
      <p:sp>
        <p:nvSpPr>
          <p:cNvPr id="4" name="Footer Placeholder 3"/>
          <p:cNvSpPr>
            <a:spLocks noGrp="1"/>
          </p:cNvSpPr>
          <p:nvPr>
            <p:ph type="ftr" sz="quarter" idx="11"/>
          </p:nvPr>
        </p:nvSpPr>
        <p:spPr/>
        <p:txBody>
          <a:bodyPr/>
          <a:lstStyle/>
          <a:p>
            <a:r>
              <a:rPr lang="en-US" smtClean="0"/>
              <a:t>www.michaelliut.ca/cs1md3 </a:t>
            </a:r>
            <a:endParaRPr lang="en-US" dirty="0" smtClean="0"/>
          </a:p>
        </p:txBody>
      </p:sp>
    </p:spTree>
    <p:extLst>
      <p:ext uri="{BB962C8B-B14F-4D97-AF65-F5344CB8AC3E}">
        <p14:creationId xmlns:p14="http://schemas.microsoft.com/office/powerpoint/2010/main" val="9358261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End</a:t>
            </a:r>
            <a:endParaRPr lang="en-US" dirty="0"/>
          </a:p>
        </p:txBody>
      </p:sp>
      <p:sp>
        <p:nvSpPr>
          <p:cNvPr id="2" name="Footer Placeholder 1"/>
          <p:cNvSpPr>
            <a:spLocks noGrp="1"/>
          </p:cNvSpPr>
          <p:nvPr>
            <p:ph type="ftr" sz="quarter" idx="11"/>
          </p:nvPr>
        </p:nvSpPr>
        <p:spPr/>
        <p:txBody>
          <a:bodyPr/>
          <a:lstStyle/>
          <a:p>
            <a:r>
              <a:rPr lang="en-US" smtClean="0"/>
              <a:t>www.michaelliut.ca/cs1md3</a:t>
            </a:r>
          </a:p>
          <a:p>
            <a:endParaRPr lang="en-US" dirty="0"/>
          </a:p>
        </p:txBody>
      </p:sp>
    </p:spTree>
    <p:extLst>
      <p:ext uri="{BB962C8B-B14F-4D97-AF65-F5344CB8AC3E}">
        <p14:creationId xmlns:p14="http://schemas.microsoft.com/office/powerpoint/2010/main" val="259543449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Resources</a:t>
            </a:r>
            <a:endParaRPr lang="en-US" dirty="0"/>
          </a:p>
        </p:txBody>
      </p:sp>
      <p:sp>
        <p:nvSpPr>
          <p:cNvPr id="3" name="Content Placeholder 2"/>
          <p:cNvSpPr>
            <a:spLocks noGrp="1"/>
          </p:cNvSpPr>
          <p:nvPr>
            <p:ph idx="1"/>
          </p:nvPr>
        </p:nvSpPr>
        <p:spPr/>
        <p:txBody>
          <a:bodyPr/>
          <a:lstStyle/>
          <a:p>
            <a:r>
              <a:rPr lang="en-US" dirty="0">
                <a:hlinkClick r:id="rId2"/>
              </a:rPr>
              <a:t>http://www.cas.mcmaster.ca/~franek/courses/cs1md3</a:t>
            </a:r>
            <a:r>
              <a:rPr lang="en-US" dirty="0" smtClean="0">
                <a:hlinkClick r:id="rId2"/>
              </a:rPr>
              <a:t>/</a:t>
            </a:r>
            <a:endParaRPr lang="en-US" dirty="0"/>
          </a:p>
          <a:p>
            <a:r>
              <a:rPr lang="en-US" dirty="0" smtClean="0"/>
              <a:t>All announcements, assignments, marks, and course material will be posted here.</a:t>
            </a:r>
          </a:p>
        </p:txBody>
      </p:sp>
      <p:sp>
        <p:nvSpPr>
          <p:cNvPr id="4" name="Footer Placeholder 3"/>
          <p:cNvSpPr>
            <a:spLocks noGrp="1"/>
          </p:cNvSpPr>
          <p:nvPr>
            <p:ph type="ftr" sz="quarter" idx="11"/>
          </p:nvPr>
        </p:nvSpPr>
        <p:spPr/>
        <p:txBody>
          <a:bodyPr/>
          <a:lstStyle/>
          <a:p>
            <a:r>
              <a:rPr lang="en-US" smtClean="0"/>
              <a:t>www.michaelliut.ca/cs1md3 </a:t>
            </a:r>
            <a:endParaRPr lang="en-US" dirty="0" smtClean="0"/>
          </a:p>
        </p:txBody>
      </p:sp>
    </p:spTree>
    <p:extLst>
      <p:ext uri="{BB962C8B-B14F-4D97-AF65-F5344CB8AC3E}">
        <p14:creationId xmlns:p14="http://schemas.microsoft.com/office/powerpoint/2010/main" val="349797398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up Python</a:t>
            </a:r>
            <a:endParaRPr lang="en-US" dirty="0"/>
          </a:p>
        </p:txBody>
      </p:sp>
      <p:sp>
        <p:nvSpPr>
          <p:cNvPr id="3" name="Content Placeholder 2"/>
          <p:cNvSpPr>
            <a:spLocks noGrp="1"/>
          </p:cNvSpPr>
          <p:nvPr>
            <p:ph idx="1"/>
          </p:nvPr>
        </p:nvSpPr>
        <p:spPr>
          <a:xfrm>
            <a:off x="739775" y="2424433"/>
            <a:ext cx="7662864" cy="4168996"/>
          </a:xfrm>
        </p:spPr>
        <p:txBody>
          <a:bodyPr>
            <a:normAutofit lnSpcReduction="10000"/>
          </a:bodyPr>
          <a:lstStyle/>
          <a:p>
            <a:r>
              <a:rPr lang="en-CA" dirty="0"/>
              <a:t>Download the installation file from the web</a:t>
            </a:r>
          </a:p>
          <a:p>
            <a:pPr lvl="1"/>
            <a:r>
              <a:rPr lang="en-US" dirty="0">
                <a:hlinkClick r:id="rId2"/>
              </a:rPr>
              <a:t>http://</a:t>
            </a:r>
            <a:r>
              <a:rPr lang="en-US" dirty="0" smtClean="0">
                <a:hlinkClick r:id="rId2"/>
              </a:rPr>
              <a:t>www.python.org</a:t>
            </a:r>
            <a:endParaRPr lang="en-CA" dirty="0"/>
          </a:p>
          <a:p>
            <a:r>
              <a:rPr lang="en-CA" dirty="0"/>
              <a:t>Click on “Download” on the left</a:t>
            </a:r>
          </a:p>
          <a:p>
            <a:r>
              <a:rPr lang="en-CA" dirty="0"/>
              <a:t>Download the Python </a:t>
            </a:r>
            <a:r>
              <a:rPr lang="en-CA" dirty="0" smtClean="0"/>
              <a:t>3.3.3 </a:t>
            </a:r>
            <a:r>
              <a:rPr lang="en-CA" dirty="0"/>
              <a:t>installation file</a:t>
            </a:r>
          </a:p>
          <a:p>
            <a:pPr lvl="1"/>
            <a:r>
              <a:rPr lang="en-CA" dirty="0"/>
              <a:t>Make sure you are selecting the right file as there are different files for different Operating Systems.</a:t>
            </a:r>
          </a:p>
          <a:p>
            <a:pPr lvl="1"/>
            <a:r>
              <a:rPr lang="en-US" dirty="0"/>
              <a:t>There is a difference between </a:t>
            </a:r>
            <a:r>
              <a:rPr lang="en-US" dirty="0" smtClean="0"/>
              <a:t>32- </a:t>
            </a:r>
            <a:r>
              <a:rPr lang="en-US" dirty="0"/>
              <a:t>and 64-bit operating </a:t>
            </a:r>
            <a:r>
              <a:rPr lang="en-US" dirty="0" smtClean="0"/>
              <a:t>systems</a:t>
            </a:r>
          </a:p>
          <a:p>
            <a:r>
              <a:rPr lang="en-US" dirty="0" smtClean="0"/>
              <a:t>Need Help?</a:t>
            </a:r>
            <a:br>
              <a:rPr lang="en-US" dirty="0" smtClean="0"/>
            </a:br>
            <a:r>
              <a:rPr lang="en-US" dirty="0" smtClean="0">
                <a:hlinkClick r:id="rId3"/>
              </a:rPr>
              <a:t>http</a:t>
            </a:r>
            <a:r>
              <a:rPr lang="en-US" dirty="0">
                <a:hlinkClick r:id="rId3"/>
              </a:rPr>
              <a:t>://www.cas.mcmaster.ca/~franek/courses/cs1md3/help/</a:t>
            </a:r>
            <a:r>
              <a:rPr lang="en-US" dirty="0" smtClean="0">
                <a:hlinkClick r:id="rId3"/>
              </a:rPr>
              <a:t>help.cgi</a:t>
            </a:r>
            <a:endParaRPr lang="en-US" dirty="0" smtClean="0"/>
          </a:p>
          <a:p>
            <a:endParaRPr lang="en-US" dirty="0" smtClean="0"/>
          </a:p>
        </p:txBody>
      </p:sp>
      <p:sp>
        <p:nvSpPr>
          <p:cNvPr id="4" name="Footer Placeholder 3"/>
          <p:cNvSpPr>
            <a:spLocks noGrp="1"/>
          </p:cNvSpPr>
          <p:nvPr>
            <p:ph type="ftr" sz="quarter" idx="11"/>
          </p:nvPr>
        </p:nvSpPr>
        <p:spPr/>
        <p:txBody>
          <a:bodyPr/>
          <a:lstStyle/>
          <a:p>
            <a:r>
              <a:rPr lang="en-US" smtClean="0"/>
              <a:t>www.michaelliut.ca/cs1md3 </a:t>
            </a:r>
            <a:endParaRPr lang="en-US" dirty="0" smtClean="0"/>
          </a:p>
        </p:txBody>
      </p:sp>
    </p:spTree>
    <p:extLst>
      <p:ext uri="{BB962C8B-B14F-4D97-AF65-F5344CB8AC3E}">
        <p14:creationId xmlns:p14="http://schemas.microsoft.com/office/powerpoint/2010/main" val="321135335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IDLE</a:t>
            </a:r>
            <a:endParaRPr lang="en-US" dirty="0"/>
          </a:p>
        </p:txBody>
      </p:sp>
      <p:sp>
        <p:nvSpPr>
          <p:cNvPr id="3" name="Content Placeholder 2"/>
          <p:cNvSpPr>
            <a:spLocks noGrp="1"/>
          </p:cNvSpPr>
          <p:nvPr>
            <p:ph idx="1"/>
          </p:nvPr>
        </p:nvSpPr>
        <p:spPr/>
        <p:txBody>
          <a:bodyPr/>
          <a:lstStyle/>
          <a:p>
            <a:r>
              <a:rPr lang="en-US" dirty="0"/>
              <a:t>To open up IDLE, click…</a:t>
            </a:r>
          </a:p>
          <a:p>
            <a:pPr lvl="1"/>
            <a:r>
              <a:rPr lang="en-US" dirty="0"/>
              <a:t>Start &gt; All Programs &gt; Python </a:t>
            </a:r>
            <a:r>
              <a:rPr lang="en-US" dirty="0" smtClean="0"/>
              <a:t>3.3 </a:t>
            </a:r>
            <a:r>
              <a:rPr lang="en-US" dirty="0"/>
              <a:t>&gt; IDLE (Python GUI)</a:t>
            </a:r>
          </a:p>
          <a:p>
            <a:r>
              <a:rPr lang="en-US" dirty="0"/>
              <a:t>To create a new program, click…</a:t>
            </a:r>
          </a:p>
          <a:p>
            <a:pPr lvl="1"/>
            <a:r>
              <a:rPr lang="en-US" dirty="0"/>
              <a:t>File &gt; New Window</a:t>
            </a:r>
          </a:p>
          <a:p>
            <a:r>
              <a:rPr lang="en-US" dirty="0"/>
              <a:t>To edit a program, click</a:t>
            </a:r>
            <a:r>
              <a:rPr lang="en-US" dirty="0" smtClean="0"/>
              <a:t>…</a:t>
            </a:r>
          </a:p>
          <a:p>
            <a:pPr lvl="1"/>
            <a:r>
              <a:rPr lang="en-US" dirty="0" smtClean="0"/>
              <a:t>File </a:t>
            </a:r>
            <a:r>
              <a:rPr lang="en-US" dirty="0"/>
              <a:t>&gt; </a:t>
            </a:r>
            <a:r>
              <a:rPr lang="en-US" dirty="0" smtClean="0"/>
              <a:t>Open</a:t>
            </a:r>
            <a:endParaRPr lang="en-CA" dirty="0"/>
          </a:p>
        </p:txBody>
      </p:sp>
      <p:sp>
        <p:nvSpPr>
          <p:cNvPr id="4" name="Footer Placeholder 3"/>
          <p:cNvSpPr>
            <a:spLocks noGrp="1"/>
          </p:cNvSpPr>
          <p:nvPr>
            <p:ph type="ftr" sz="quarter" idx="11"/>
          </p:nvPr>
        </p:nvSpPr>
        <p:spPr/>
        <p:txBody>
          <a:bodyPr/>
          <a:lstStyle/>
          <a:p>
            <a:r>
              <a:rPr lang="en-US" smtClean="0"/>
              <a:t>www.michaelliut.ca/cs1md3 </a:t>
            </a:r>
            <a:endParaRPr lang="en-US" dirty="0" smtClean="0"/>
          </a:p>
        </p:txBody>
      </p:sp>
    </p:spTree>
    <p:extLst>
      <p:ext uri="{BB962C8B-B14F-4D97-AF65-F5344CB8AC3E}">
        <p14:creationId xmlns:p14="http://schemas.microsoft.com/office/powerpoint/2010/main" val="81210155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Editors</a:t>
            </a:r>
            <a:endParaRPr lang="en-US" dirty="0"/>
          </a:p>
        </p:txBody>
      </p:sp>
      <p:sp>
        <p:nvSpPr>
          <p:cNvPr id="3" name="Content Placeholder 2"/>
          <p:cNvSpPr>
            <a:spLocks noGrp="1"/>
          </p:cNvSpPr>
          <p:nvPr>
            <p:ph idx="1"/>
          </p:nvPr>
        </p:nvSpPr>
        <p:spPr/>
        <p:txBody>
          <a:bodyPr/>
          <a:lstStyle/>
          <a:p>
            <a:r>
              <a:rPr lang="en-US" dirty="0" smtClean="0"/>
              <a:t>You may use any you wish. Python has its own text editor. </a:t>
            </a:r>
          </a:p>
          <a:p>
            <a:endParaRPr lang="en-US" sz="1600" dirty="0" smtClean="0"/>
          </a:p>
          <a:p>
            <a:r>
              <a:rPr lang="en-US" dirty="0" smtClean="0"/>
              <a:t>Others:</a:t>
            </a:r>
          </a:p>
          <a:p>
            <a:pPr lvl="1"/>
            <a:r>
              <a:rPr lang="en-US" dirty="0" smtClean="0"/>
              <a:t>Notepad++</a:t>
            </a:r>
          </a:p>
          <a:p>
            <a:pPr lvl="1"/>
            <a:r>
              <a:rPr lang="en-US" dirty="0" err="1" smtClean="0"/>
              <a:t>TextWrangler</a:t>
            </a:r>
            <a:endParaRPr lang="en-US" dirty="0" smtClean="0"/>
          </a:p>
          <a:p>
            <a:pPr lvl="1"/>
            <a:r>
              <a:rPr lang="en-US" dirty="0" smtClean="0"/>
              <a:t>Sublime Text</a:t>
            </a:r>
            <a:endParaRPr lang="en-US" dirty="0"/>
          </a:p>
        </p:txBody>
      </p:sp>
      <p:sp>
        <p:nvSpPr>
          <p:cNvPr id="4" name="Footer Placeholder 3"/>
          <p:cNvSpPr>
            <a:spLocks noGrp="1"/>
          </p:cNvSpPr>
          <p:nvPr>
            <p:ph type="ftr" sz="quarter" idx="11"/>
          </p:nvPr>
        </p:nvSpPr>
        <p:spPr/>
        <p:txBody>
          <a:bodyPr/>
          <a:lstStyle/>
          <a:p>
            <a:r>
              <a:rPr lang="en-US" smtClean="0"/>
              <a:t>www.michaelliut.ca/cs1md3 </a:t>
            </a:r>
            <a:endParaRPr lang="en-US" dirty="0" smtClean="0"/>
          </a:p>
        </p:txBody>
      </p:sp>
    </p:spTree>
    <p:extLst>
      <p:ext uri="{BB962C8B-B14F-4D97-AF65-F5344CB8AC3E}">
        <p14:creationId xmlns:p14="http://schemas.microsoft.com/office/powerpoint/2010/main" val="174837348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uses Python?</a:t>
            </a:r>
            <a:endParaRPr lang="en-US" dirty="0"/>
          </a:p>
        </p:txBody>
      </p:sp>
      <p:sp>
        <p:nvSpPr>
          <p:cNvPr id="3" name="Content Placeholder 2"/>
          <p:cNvSpPr>
            <a:spLocks noGrp="1"/>
          </p:cNvSpPr>
          <p:nvPr>
            <p:ph idx="1"/>
          </p:nvPr>
        </p:nvSpPr>
        <p:spPr>
          <a:xfrm>
            <a:off x="739775" y="2582333"/>
            <a:ext cx="7662864" cy="3076223"/>
          </a:xfrm>
        </p:spPr>
        <p:txBody>
          <a:bodyPr>
            <a:normAutofit fontScale="70000" lnSpcReduction="20000"/>
          </a:bodyPr>
          <a:lstStyle/>
          <a:p>
            <a:r>
              <a:rPr lang="en-US" dirty="0" smtClean="0"/>
              <a:t>Python is known as a programming language for everyone, as beginners, professionals, and even computer scientists use it for programming</a:t>
            </a:r>
          </a:p>
          <a:p>
            <a:r>
              <a:rPr lang="en-US" dirty="0" smtClean="0"/>
              <a:t>Beginners enjoy Python’s simplicity, and particularly like its ‘batteries included’ appearance, meaning that with one simple download, one has everything they need for basic programming without having to import or download more add-ons.</a:t>
            </a:r>
            <a:endParaRPr lang="en-US" dirty="0"/>
          </a:p>
          <a:p>
            <a:r>
              <a:rPr lang="en-US" dirty="0" smtClean="0"/>
              <a:t>Professionals and computer scientists often use Python as an alternative to Perl, for its scripting and string manipulation capabilities, yet its syntax is not as cryptic as other languages</a:t>
            </a:r>
          </a:p>
          <a:p>
            <a:r>
              <a:rPr lang="en-US" dirty="0" smtClean="0"/>
              <a:t>Python has been used by companies like IBM</a:t>
            </a:r>
            <a:r>
              <a:rPr lang="en-US" dirty="0"/>
              <a:t>, Disney, NASA, </a:t>
            </a:r>
            <a:r>
              <a:rPr lang="en-US" dirty="0" smtClean="0"/>
              <a:t>Google, </a:t>
            </a:r>
            <a:r>
              <a:rPr lang="en-US" dirty="0" err="1" smtClean="0"/>
              <a:t>Dropbox</a:t>
            </a:r>
            <a:r>
              <a:rPr lang="en-US" dirty="0" smtClean="0"/>
              <a:t>, Industrial </a:t>
            </a:r>
            <a:r>
              <a:rPr lang="en-US" dirty="0"/>
              <a:t>Light and Magic, and </a:t>
            </a:r>
            <a:r>
              <a:rPr lang="en-US" dirty="0" err="1"/>
              <a:t>Zope</a:t>
            </a:r>
            <a:r>
              <a:rPr lang="en-US" dirty="0"/>
              <a:t> Corporation.</a:t>
            </a:r>
          </a:p>
        </p:txBody>
      </p:sp>
      <p:pic>
        <p:nvPicPr>
          <p:cNvPr id="4" name="Picture 3"/>
          <p:cNvPicPr>
            <a:picLocks noChangeAspect="1"/>
          </p:cNvPicPr>
          <p:nvPr/>
        </p:nvPicPr>
        <p:blipFill>
          <a:blip r:embed="rId3"/>
          <a:stretch>
            <a:fillRect/>
          </a:stretch>
        </p:blipFill>
        <p:spPr>
          <a:xfrm>
            <a:off x="457200" y="5402349"/>
            <a:ext cx="2562225" cy="1350499"/>
          </a:xfrm>
          <a:prstGeom prst="rect">
            <a:avLst/>
          </a:prstGeom>
        </p:spPr>
      </p:pic>
      <p:pic>
        <p:nvPicPr>
          <p:cNvPr id="5" name="Picture 4"/>
          <p:cNvPicPr>
            <a:picLocks noChangeAspect="1"/>
          </p:cNvPicPr>
          <p:nvPr/>
        </p:nvPicPr>
        <p:blipFill>
          <a:blip r:embed="rId4"/>
          <a:stretch>
            <a:fillRect/>
          </a:stretch>
        </p:blipFill>
        <p:spPr>
          <a:xfrm>
            <a:off x="3302000" y="5402350"/>
            <a:ext cx="2935866" cy="1350498"/>
          </a:xfrm>
          <a:prstGeom prst="rect">
            <a:avLst/>
          </a:prstGeom>
        </p:spPr>
      </p:pic>
      <p:pic>
        <p:nvPicPr>
          <p:cNvPr id="6" name="Picture 5"/>
          <p:cNvPicPr>
            <a:picLocks noChangeAspect="1"/>
          </p:cNvPicPr>
          <p:nvPr/>
        </p:nvPicPr>
        <p:blipFill rotWithShape="1">
          <a:blip r:embed="rId5"/>
          <a:srcRect l="10347" t="13423" r="9742" b="13078"/>
          <a:stretch/>
        </p:blipFill>
        <p:spPr>
          <a:xfrm>
            <a:off x="6697407" y="5305777"/>
            <a:ext cx="1705232" cy="1447069"/>
          </a:xfrm>
          <a:prstGeom prst="rect">
            <a:avLst/>
          </a:prstGeom>
        </p:spPr>
      </p:pic>
      <p:sp>
        <p:nvSpPr>
          <p:cNvPr id="7" name="Footer Placeholder 6"/>
          <p:cNvSpPr>
            <a:spLocks noGrp="1"/>
          </p:cNvSpPr>
          <p:nvPr>
            <p:ph type="ftr" sz="quarter" idx="11"/>
          </p:nvPr>
        </p:nvSpPr>
        <p:spPr/>
        <p:txBody>
          <a:bodyPr/>
          <a:lstStyle/>
          <a:p>
            <a:r>
              <a:rPr lang="en-US" smtClean="0"/>
              <a:t>www.michaelliut.ca/cs1md3 </a:t>
            </a:r>
            <a:endParaRPr lang="en-US" dirty="0" smtClean="0"/>
          </a:p>
        </p:txBody>
      </p:sp>
    </p:spTree>
    <p:extLst>
      <p:ext uri="{BB962C8B-B14F-4D97-AF65-F5344CB8AC3E}">
        <p14:creationId xmlns:p14="http://schemas.microsoft.com/office/powerpoint/2010/main" val="203834341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easy is it to learn?</a:t>
            </a:r>
            <a:endParaRPr lang="en-US" dirty="0"/>
          </a:p>
        </p:txBody>
      </p:sp>
      <p:sp>
        <p:nvSpPr>
          <p:cNvPr id="3" name="Content Placeholder 2"/>
          <p:cNvSpPr>
            <a:spLocks noGrp="1"/>
          </p:cNvSpPr>
          <p:nvPr>
            <p:ph idx="1"/>
          </p:nvPr>
        </p:nvSpPr>
        <p:spPr>
          <a:xfrm>
            <a:off x="739775" y="2770094"/>
            <a:ext cx="7662864" cy="3579609"/>
          </a:xfrm>
        </p:spPr>
        <p:txBody>
          <a:bodyPr>
            <a:normAutofit/>
          </a:bodyPr>
          <a:lstStyle/>
          <a:p>
            <a:r>
              <a:rPr lang="en-US" dirty="0" smtClean="0"/>
              <a:t>Very easy to learn and experiment with</a:t>
            </a:r>
          </a:p>
          <a:p>
            <a:pPr lvl="1"/>
            <a:r>
              <a:rPr lang="en-US" dirty="0" smtClean="0"/>
              <a:t>Interactive Environment</a:t>
            </a:r>
          </a:p>
          <a:p>
            <a:pPr lvl="1"/>
            <a:r>
              <a:rPr lang="en-US" dirty="0" smtClean="0"/>
              <a:t>Compatible with many platforms</a:t>
            </a:r>
          </a:p>
          <a:p>
            <a:r>
              <a:rPr lang="en-US" dirty="0" smtClean="0"/>
              <a:t>Designed for beginners and advanced programmers</a:t>
            </a:r>
          </a:p>
          <a:p>
            <a:r>
              <a:rPr lang="en-US" dirty="0" smtClean="0"/>
              <a:t>One of the easiest languages to learn</a:t>
            </a:r>
          </a:p>
          <a:p>
            <a:r>
              <a:rPr lang="en-US" dirty="0" smtClean="0"/>
              <a:t>Python documentation</a:t>
            </a:r>
          </a:p>
          <a:p>
            <a:pPr lvl="1"/>
            <a:r>
              <a:rPr lang="en-US" dirty="0" smtClean="0">
                <a:hlinkClick r:id="rId3"/>
              </a:rPr>
              <a:t>http://docs.python.org/3.3/tutorial/index.html</a:t>
            </a: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www.michaelliut.ca/cs1md3 </a:t>
            </a:r>
            <a:endParaRPr lang="en-US" dirty="0" smtClean="0"/>
          </a:p>
        </p:txBody>
      </p:sp>
    </p:spTree>
    <p:extLst>
      <p:ext uri="{BB962C8B-B14F-4D97-AF65-F5344CB8AC3E}">
        <p14:creationId xmlns:p14="http://schemas.microsoft.com/office/powerpoint/2010/main" val="32592505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to Program</a:t>
            </a:r>
            <a:endParaRPr lang="en-US" dirty="0"/>
          </a:p>
        </p:txBody>
      </p:sp>
      <p:sp>
        <p:nvSpPr>
          <p:cNvPr id="3" name="Footer Placeholder 2"/>
          <p:cNvSpPr>
            <a:spLocks noGrp="1"/>
          </p:cNvSpPr>
          <p:nvPr>
            <p:ph type="ftr" sz="quarter" idx="11"/>
          </p:nvPr>
        </p:nvSpPr>
        <p:spPr/>
        <p:txBody>
          <a:bodyPr/>
          <a:lstStyle/>
          <a:p>
            <a:r>
              <a:rPr lang="en-US" smtClean="0"/>
              <a:t>www.michaelliut.ca/cs1md3 </a:t>
            </a:r>
            <a:endParaRPr lang="en-US"/>
          </a:p>
        </p:txBody>
      </p:sp>
    </p:spTree>
    <p:extLst>
      <p:ext uri="{BB962C8B-B14F-4D97-AF65-F5344CB8AC3E}">
        <p14:creationId xmlns:p14="http://schemas.microsoft.com/office/powerpoint/2010/main" val="423903942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Genesis">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esis">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Genesis.thmx</Template>
  <TotalTime>215</TotalTime>
  <Words>1534</Words>
  <Application>Microsoft Macintosh PowerPoint</Application>
  <PresentationFormat>On-screen Show (4:3)</PresentationFormat>
  <Paragraphs>218</Paragraphs>
  <Slides>26</Slides>
  <Notes>8</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Genesis</vt:lpstr>
      <vt:lpstr>Computer Science 1MD3 Introduction to Programming</vt:lpstr>
      <vt:lpstr>Introduction</vt:lpstr>
      <vt:lpstr>Class Resources</vt:lpstr>
      <vt:lpstr>Setting up Python</vt:lpstr>
      <vt:lpstr>Using IDLE</vt:lpstr>
      <vt:lpstr>Text Editors</vt:lpstr>
      <vt:lpstr>Who uses Python?</vt:lpstr>
      <vt:lpstr>How easy is it to learn?</vt:lpstr>
      <vt:lpstr>Learning to Program</vt:lpstr>
      <vt:lpstr>The Beginning</vt:lpstr>
      <vt:lpstr>Variables</vt:lpstr>
      <vt:lpstr>Naming Conventions</vt:lpstr>
      <vt:lpstr>Naming Conventions (ctd)</vt:lpstr>
      <vt:lpstr>Naming Conventions (ctd)</vt:lpstr>
      <vt:lpstr>Declaring Variables</vt:lpstr>
      <vt:lpstr>Printing Text</vt:lpstr>
      <vt:lpstr>Text and Variables</vt:lpstr>
      <vt:lpstr>Common String Functions</vt:lpstr>
      <vt:lpstr>Print Functions</vt:lpstr>
      <vt:lpstr>Keyboard Input</vt:lpstr>
      <vt:lpstr>If Statements</vt:lpstr>
      <vt:lpstr>While Loop</vt:lpstr>
      <vt:lpstr>For Loop</vt:lpstr>
      <vt:lpstr>Working with Lists in Python</vt:lpstr>
      <vt:lpstr>Assignment 1</vt:lpstr>
      <vt:lpstr>The End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Science 1MD3 Introduction to Programming</dc:title>
  <dc:creator>Michael</dc:creator>
  <cp:lastModifiedBy>Michael</cp:lastModifiedBy>
  <cp:revision>39</cp:revision>
  <dcterms:created xsi:type="dcterms:W3CDTF">2013-12-31T03:13:36Z</dcterms:created>
  <dcterms:modified xsi:type="dcterms:W3CDTF">2014-01-20T06:49:57Z</dcterms:modified>
</cp:coreProperties>
</file>