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01" r:id="rId3"/>
    <p:sldId id="338" r:id="rId4"/>
    <p:sldId id="306" r:id="rId5"/>
    <p:sldId id="325" r:id="rId6"/>
    <p:sldId id="257" r:id="rId7"/>
    <p:sldId id="324" r:id="rId8"/>
    <p:sldId id="310" r:id="rId9"/>
    <p:sldId id="311" r:id="rId10"/>
    <p:sldId id="323" r:id="rId11"/>
    <p:sldId id="307" r:id="rId12"/>
    <p:sldId id="327" r:id="rId13"/>
    <p:sldId id="302" r:id="rId14"/>
    <p:sldId id="329" r:id="rId15"/>
    <p:sldId id="328" r:id="rId16"/>
    <p:sldId id="331" r:id="rId17"/>
    <p:sldId id="330" r:id="rId18"/>
    <p:sldId id="332" r:id="rId19"/>
    <p:sldId id="333" r:id="rId20"/>
    <p:sldId id="334" r:id="rId21"/>
    <p:sldId id="335" r:id="rId22"/>
    <p:sldId id="336" r:id="rId23"/>
    <p:sldId id="337" r:id="rId24"/>
    <p:sldId id="313" r:id="rId25"/>
    <p:sldId id="30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42" autoAdjust="0"/>
  </p:normalViewPr>
  <p:slideViewPr>
    <p:cSldViewPr snapToGrid="0" snapToObjects="1">
      <p:cViewPr varScale="1">
        <p:scale>
          <a:sx n="91" d="100"/>
          <a:sy n="91" d="100"/>
        </p:scale>
        <p:origin x="-2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A9E15-35E5-E145-95B3-81925384B91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ED3FD-EC1A-374B-AE63-F3C242CF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3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D3FD-EC1A-374B-AE63-F3C242CFD8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9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u="sng" dirty="0" smtClean="0"/>
              <a:t>Class:</a:t>
            </a:r>
            <a:r>
              <a:rPr lang="en-CA" dirty="0" smtClean="0"/>
              <a:t> a construct</a:t>
            </a:r>
            <a:r>
              <a:rPr lang="en-CA" baseline="0" dirty="0" smtClean="0"/>
              <a:t> that is used to define a distinct type</a:t>
            </a:r>
          </a:p>
          <a:p>
            <a:r>
              <a:rPr lang="en-CA" b="1" u="sng" baseline="0" dirty="0" smtClean="0"/>
              <a:t>Object:</a:t>
            </a:r>
            <a:r>
              <a:rPr lang="en-CA" baseline="0" dirty="0" smtClean="0"/>
              <a:t> a location in memory having a value and referenced by an identifier.</a:t>
            </a:r>
          </a:p>
          <a:p>
            <a:endParaRPr lang="en-CA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Initialization of Objects:</a:t>
            </a:r>
          </a:p>
          <a:p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Constructors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ensure correct initialization of all data. They are automatically called at the time of object creation.</a:t>
            </a:r>
          </a:p>
          <a:p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Destructors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on the other hand ensure the de allocation of resources before an object dies or goes out of scope.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D3FD-EC1A-374B-AE63-F3C242CFD8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84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D3FD-EC1A-374B-AE63-F3C242CFD8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17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D3FD-EC1A-374B-AE63-F3C242CFD8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55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D3FD-EC1A-374B-AE63-F3C242CFD8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42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D3FD-EC1A-374B-AE63-F3C242CFD82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9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D3FD-EC1A-374B-AE63-F3C242CFD82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4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5C00-9088-4A5F-B1F6-AEB67B1D4B15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www.michaelliut.ca/cs1md3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F8C5-CB3A-47DD-9BC4-772DDEFA99B8}" type="datetime1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AA7F51-54F9-4EF9-91D3-6366D5A4D5F9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5BBDE9-46B0-4BF3-A967-FD7E1D82A37C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A49D6F-F966-4C15-B572-F540CC2ED559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B12-79EB-44CA-AEDB-FEA72BFB66F8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35EA-571D-4121-9099-6890D57BCDDE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59F-72E4-44B8-94A0-0D2AC83985E5}" type="datetime1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0B4F-9ABC-4D98-8849-50B79F3ADADD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0F33F3-1837-4D4D-BF7A-14E82DEF0F1E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69B2-3AB0-42EC-95AE-16AEFB0F54D4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C3D3-F148-4440-8A9A-B6CE66E344E0}" type="datetime1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3853-56CE-4A09-9AEB-B0973BD42E50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5B44-DCC4-42D2-8D81-A6A5DEF1BEB5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4B8-0BA1-4A1F-B482-33CD490FD4D2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3102-336B-4165-9156-CD6578664740}" type="datetime1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E695AA-40CA-4BC8-9CD3-E0BB3CE25980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www.michaelliut.ca/cs1md3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utm@mcmaster.ca" TargetMode="External"/><Relationship Id="rId4" Type="http://schemas.openxmlformats.org/officeDocument/2006/relationships/hyperlink" Target="mailto:fumq@mcmaster.ca" TargetMode="External"/><Relationship Id="rId5" Type="http://schemas.openxmlformats.org/officeDocument/2006/relationships/hyperlink" Target="mailto:dasilvbc@mcmaster.ca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silvbc@mcmaster.ca" TargetMode="External"/><Relationship Id="rId4" Type="http://schemas.openxmlformats.org/officeDocument/2006/relationships/hyperlink" Target="mailto:fumq@mcmaster.c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iutm@mcmaster.c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Computer_program" TargetMode="External"/><Relationship Id="rId3" Type="http://schemas.openxmlformats.org/officeDocument/2006/relationships/hyperlink" Target="http://www.tutorialspoint.com/python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hyperlink" Target="http://en.wikipedia.org/wiki/Java_(programming_language)" TargetMode="External"/><Relationship Id="rId12" Type="http://schemas.openxmlformats.org/officeDocument/2006/relationships/hyperlink" Target="http://en.wikipedia.org/wiki/C_Sharp_(programming_language)" TargetMode="External"/><Relationship Id="rId13" Type="http://schemas.openxmlformats.org/officeDocument/2006/relationships/hyperlink" Target="http://en.wikipedia.org/wiki/Perl" TargetMode="External"/><Relationship Id="rId14" Type="http://schemas.openxmlformats.org/officeDocument/2006/relationships/hyperlink" Target="http://en.wikipedia.org/wiki/Python_(programming_language)" TargetMode="External"/><Relationship Id="rId15" Type="http://schemas.openxmlformats.org/officeDocument/2006/relationships/hyperlink" Target="http://en.wikipedia.org/wiki/Ruby_(programming_language)" TargetMode="External"/><Relationship Id="rId16" Type="http://schemas.openxmlformats.org/officeDocument/2006/relationships/hyperlink" Target="http://en.wikipedia.org/wiki/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rogramming_paradigm" TargetMode="External"/><Relationship Id="rId3" Type="http://schemas.openxmlformats.org/officeDocument/2006/relationships/hyperlink" Target="http://en.wikipedia.org/wiki/Object_(computer_science)" TargetMode="External"/><Relationship Id="rId4" Type="http://schemas.openxmlformats.org/officeDocument/2006/relationships/hyperlink" Target="http://en.wikipedia.org/wiki/Field_(computer_science)" TargetMode="External"/><Relationship Id="rId5" Type="http://schemas.openxmlformats.org/officeDocument/2006/relationships/hyperlink" Target="http://en.wikipedia.org/wiki/Method_(computer_science)" TargetMode="External"/><Relationship Id="rId6" Type="http://schemas.openxmlformats.org/officeDocument/2006/relationships/hyperlink" Target="http://en.wikipedia.org/wiki/Instance_(computer_science)" TargetMode="External"/><Relationship Id="rId7" Type="http://schemas.openxmlformats.org/officeDocument/2006/relationships/hyperlink" Target="http://en.wikipedia.org/wiki/Class_(computer_science)" TargetMode="External"/><Relationship Id="rId8" Type="http://schemas.openxmlformats.org/officeDocument/2006/relationships/hyperlink" Target="http://en.wikipedia.org/wiki/C++" TargetMode="External"/><Relationship Id="rId9" Type="http://schemas.openxmlformats.org/officeDocument/2006/relationships/hyperlink" Target="http://en.wikipedia.org/wiki/Objective-C" TargetMode="External"/><Relationship Id="rId10" Type="http://schemas.openxmlformats.org/officeDocument/2006/relationships/hyperlink" Target="http://en.wikipedia.org/wiki/Smalltal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160060"/>
            <a:ext cx="8228013" cy="2062565"/>
          </a:xfrm>
        </p:spPr>
        <p:txBody>
          <a:bodyPr/>
          <a:lstStyle/>
          <a:p>
            <a:r>
              <a:rPr lang="en-US" sz="5400" dirty="0" smtClean="0"/>
              <a:t>Computer Science 1MD3</a:t>
            </a:r>
            <a:br>
              <a:rPr lang="en-US" sz="5400" dirty="0" smtClean="0"/>
            </a:br>
            <a:r>
              <a:rPr lang="en-US" sz="4400" dirty="0" smtClean="0"/>
              <a:t>Introduction to Programming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821084"/>
            <a:ext cx="8228013" cy="2142987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 </a:t>
            </a:r>
          </a:p>
          <a:p>
            <a:pPr algn="r"/>
            <a:r>
              <a:rPr lang="en-US" sz="6200" dirty="0"/>
              <a:t>Michael </a:t>
            </a:r>
            <a:r>
              <a:rPr lang="en-US" sz="6200" dirty="0" err="1"/>
              <a:t>Liut</a:t>
            </a:r>
            <a:r>
              <a:rPr lang="en-US" sz="6200" dirty="0"/>
              <a:t> (</a:t>
            </a:r>
            <a:r>
              <a:rPr lang="en-US" sz="6200" dirty="0">
                <a:solidFill>
                  <a:srgbClr val="FF0000"/>
                </a:solidFill>
                <a:hlinkClick r:id="rId3"/>
              </a:rPr>
              <a:t>liutm@mcmaster.ca</a:t>
            </a:r>
            <a:r>
              <a:rPr lang="en-US" sz="6200" dirty="0" smtClean="0"/>
              <a:t>)</a:t>
            </a:r>
          </a:p>
          <a:p>
            <a:pPr algn="r"/>
            <a:r>
              <a:rPr lang="en-US" sz="6200" dirty="0"/>
              <a:t>Ming </a:t>
            </a:r>
            <a:r>
              <a:rPr lang="en-US" sz="6200" dirty="0" err="1"/>
              <a:t>Quan</a:t>
            </a:r>
            <a:r>
              <a:rPr lang="en-US" sz="6200" dirty="0"/>
              <a:t> Fu (</a:t>
            </a:r>
            <a:r>
              <a:rPr lang="en-US" sz="6200" dirty="0" smtClean="0">
                <a:hlinkClick r:id="rId4"/>
              </a:rPr>
              <a:t>fumq@mcmaster.ca</a:t>
            </a:r>
            <a:r>
              <a:rPr lang="en-US" sz="6200" dirty="0" smtClean="0"/>
              <a:t>)</a:t>
            </a:r>
            <a:endParaRPr lang="en-US" sz="6200" dirty="0"/>
          </a:p>
          <a:p>
            <a:pPr algn="r"/>
            <a:r>
              <a:rPr lang="en-US" sz="6200" dirty="0"/>
              <a:t>Brandon Da Silva (</a:t>
            </a:r>
            <a:r>
              <a:rPr lang="en-US" sz="6200" dirty="0">
                <a:hlinkClick r:id="rId5"/>
              </a:rPr>
              <a:t>dasilvbc@mcmaster.ca</a:t>
            </a:r>
            <a:r>
              <a:rPr lang="en-US" sz="6200" dirty="0"/>
              <a:t>)</a:t>
            </a:r>
          </a:p>
          <a:p>
            <a:pPr algn="r"/>
            <a:r>
              <a:rPr lang="en-US" sz="6200" dirty="0" smtClean="0"/>
              <a:t> </a:t>
            </a:r>
            <a:endParaRPr lang="en-US" sz="6200" dirty="0"/>
          </a:p>
          <a:p>
            <a:pPr algn="r"/>
            <a:endParaRPr lang="en-US" sz="6200" dirty="0"/>
          </a:p>
          <a:p>
            <a:pPr algn="r"/>
            <a:r>
              <a:rPr lang="en-US" dirty="0" smtClean="0"/>
              <a:t> 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199" y="394562"/>
            <a:ext cx="8228013" cy="1066800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Winter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1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Classes and Objects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is a Class? Why do we need them?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What is an Object? Why do we need them?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Do we need to know more about Classes and Objects?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59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Understanding OO and Classes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05177"/>
            <a:ext cx="7662864" cy="35226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/>
              <a:t>F</a:t>
            </a:r>
            <a:r>
              <a:rPr lang="en-CA" sz="2400" dirty="0" smtClean="0"/>
              <a:t>or </a:t>
            </a:r>
            <a:r>
              <a:rPr lang="en-CA" sz="2400" dirty="0"/>
              <a:t>all things </a:t>
            </a:r>
            <a:r>
              <a:rPr lang="en-CA" sz="2400" dirty="0" smtClean="0"/>
              <a:t>object-oriented</a:t>
            </a:r>
            <a:r>
              <a:rPr lang="en-CA" sz="2400" dirty="0"/>
              <a:t>, the conceptual framework is </a:t>
            </a:r>
            <a:r>
              <a:rPr lang="en-CA" sz="2400" dirty="0" smtClean="0"/>
              <a:t>the </a:t>
            </a:r>
            <a:r>
              <a:rPr lang="en-CA" sz="2400" dirty="0"/>
              <a:t>object model. There are </a:t>
            </a:r>
            <a:r>
              <a:rPr lang="en-CA" sz="2400" dirty="0" smtClean="0"/>
              <a:t>4 major elements: </a:t>
            </a:r>
          </a:p>
          <a:p>
            <a:r>
              <a:rPr lang="en-CA" sz="2400" dirty="0" smtClean="0"/>
              <a:t>Abstraction </a:t>
            </a:r>
          </a:p>
          <a:p>
            <a:r>
              <a:rPr lang="en-CA" sz="2400" dirty="0" smtClean="0"/>
              <a:t>Encapsulation </a:t>
            </a:r>
            <a:endParaRPr lang="en-CA" sz="2400" dirty="0"/>
          </a:p>
          <a:p>
            <a:r>
              <a:rPr lang="en-CA" sz="2400" dirty="0" smtClean="0"/>
              <a:t>Modularity </a:t>
            </a:r>
            <a:endParaRPr lang="en-CA" sz="2400" dirty="0"/>
          </a:p>
          <a:p>
            <a:r>
              <a:rPr lang="en-CA" sz="2400" dirty="0" smtClean="0"/>
              <a:t>Hierarchy  </a:t>
            </a:r>
            <a:endParaRPr lang="en-C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www.michaelliut.ca/cs1md3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896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Understanding Classes: Abstraction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Abstraction is one of the fundamental ways that we as humans </a:t>
            </a:r>
            <a:r>
              <a:rPr lang="en-CA" dirty="0" smtClean="0"/>
              <a:t>cope </a:t>
            </a:r>
            <a:r>
              <a:rPr lang="en-CA" dirty="0"/>
              <a:t>with complexity. </a:t>
            </a:r>
            <a:r>
              <a:rPr lang="en-CA" dirty="0" smtClean="0"/>
              <a:t>[1]</a:t>
            </a:r>
          </a:p>
          <a:p>
            <a:r>
              <a:rPr lang="en-CA" dirty="0" smtClean="0"/>
              <a:t>Abstraction </a:t>
            </a:r>
            <a:r>
              <a:rPr lang="en-CA" dirty="0"/>
              <a:t>arises from a recognition of </a:t>
            </a:r>
            <a:r>
              <a:rPr lang="en-CA" dirty="0" smtClean="0"/>
              <a:t>similarities </a:t>
            </a:r>
            <a:r>
              <a:rPr lang="en-CA" dirty="0"/>
              <a:t>between certain objects, situations, </a:t>
            </a:r>
            <a:r>
              <a:rPr lang="en-CA" dirty="0" smtClean="0"/>
              <a:t>or processes </a:t>
            </a:r>
            <a:r>
              <a:rPr lang="en-CA" dirty="0"/>
              <a:t>in the real </a:t>
            </a:r>
            <a:r>
              <a:rPr lang="en-CA" dirty="0" smtClean="0"/>
              <a:t>world</a:t>
            </a:r>
            <a:r>
              <a:rPr lang="en-CA" dirty="0"/>
              <a:t>, and the decision </a:t>
            </a:r>
            <a:r>
              <a:rPr lang="en-CA" dirty="0" smtClean="0"/>
              <a:t>to </a:t>
            </a:r>
            <a:r>
              <a:rPr lang="en-CA" dirty="0"/>
              <a:t>concentrate upon these similarities and to </a:t>
            </a:r>
            <a:r>
              <a:rPr lang="en-CA" dirty="0" smtClean="0"/>
              <a:t>ignore for the time being the differences" [</a:t>
            </a:r>
            <a:r>
              <a:rPr lang="en-CA" dirty="0"/>
              <a:t>3</a:t>
            </a:r>
            <a:r>
              <a:rPr lang="en-CA" dirty="0" smtClean="0"/>
              <a:t>]. </a:t>
            </a:r>
          </a:p>
          <a:p>
            <a:r>
              <a:rPr lang="en-CA" dirty="0"/>
              <a:t>An abstraction denotes the essential </a:t>
            </a:r>
            <a:r>
              <a:rPr lang="en-CA" dirty="0" smtClean="0"/>
              <a:t> characteristics </a:t>
            </a:r>
            <a:r>
              <a:rPr lang="en-CA" dirty="0"/>
              <a:t>of an object </a:t>
            </a:r>
            <a:r>
              <a:rPr lang="en-CA" dirty="0" smtClean="0"/>
              <a:t>that distinguish </a:t>
            </a:r>
            <a:r>
              <a:rPr lang="en-CA" dirty="0"/>
              <a:t>it from all other </a:t>
            </a:r>
            <a:r>
              <a:rPr lang="en-CA" dirty="0" smtClean="0"/>
              <a:t> kinds </a:t>
            </a:r>
            <a:r>
              <a:rPr lang="en-CA" dirty="0"/>
              <a:t>of objects and thus provide crisply defined </a:t>
            </a:r>
            <a:r>
              <a:rPr lang="en-CA" dirty="0" smtClean="0"/>
              <a:t>conceptual </a:t>
            </a:r>
            <a:r>
              <a:rPr lang="en-CA" dirty="0"/>
              <a:t>boundaries, </a:t>
            </a:r>
            <a:r>
              <a:rPr lang="en-CA" dirty="0" smtClean="0"/>
              <a:t>relative to </a:t>
            </a:r>
            <a:r>
              <a:rPr lang="en-CA" dirty="0"/>
              <a:t>the perspective of </a:t>
            </a:r>
            <a:r>
              <a:rPr lang="en-CA" dirty="0" smtClean="0"/>
              <a:t>the viewer. [1]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www.michaelliut.ca/cs1md3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213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</a:t>
            </a:r>
            <a:r>
              <a:rPr lang="en-CA" dirty="0" smtClean="0"/>
              <a:t>Classes: </a:t>
            </a:r>
            <a:br>
              <a:rPr lang="en-CA" dirty="0" smtClean="0"/>
            </a:br>
            <a:r>
              <a:rPr lang="en-CA" dirty="0" smtClean="0"/>
              <a:t>Abstraction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79176"/>
            <a:ext cx="7662864" cy="3758087"/>
          </a:xfrm>
        </p:spPr>
        <p:txBody>
          <a:bodyPr>
            <a:normAutofit/>
          </a:bodyPr>
          <a:lstStyle/>
          <a:p>
            <a:endParaRPr lang="en-CA" sz="2400" dirty="0" smtClean="0"/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79176"/>
            <a:ext cx="6496050" cy="44386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www.michaelliut.ca/cs1md3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34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</a:t>
            </a:r>
            <a:r>
              <a:rPr lang="en-CA" dirty="0" smtClean="0"/>
              <a:t>Classes: 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Abstraction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can abstract different Classes and their relations from real project to form OO software design models</a:t>
            </a:r>
          </a:p>
          <a:p>
            <a:r>
              <a:rPr lang="en-CA" dirty="0" smtClean="0"/>
              <a:t>Input: Real project requirements</a:t>
            </a:r>
          </a:p>
          <a:p>
            <a:pPr marL="0" indent="0">
              <a:buNone/>
            </a:pPr>
            <a:r>
              <a:rPr lang="en-CA" dirty="0" smtClean="0"/>
              <a:t>     Output: Different classes</a:t>
            </a:r>
          </a:p>
          <a:p>
            <a:pPr marL="0" indent="0">
              <a:buNone/>
            </a:pPr>
            <a:r>
              <a:rPr lang="en-CA" dirty="0" smtClean="0"/>
              <a:t>     By: Abstraction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081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335"/>
            <a:ext cx="8229600" cy="1143000"/>
          </a:xfrm>
        </p:spPr>
        <p:txBody>
          <a:bodyPr/>
          <a:lstStyle/>
          <a:p>
            <a:r>
              <a:rPr lang="en-CA" dirty="0" smtClean="0"/>
              <a:t>Understanding Classes:</a:t>
            </a:r>
            <a:br>
              <a:rPr lang="en-CA" dirty="0" smtClean="0"/>
            </a:br>
            <a:r>
              <a:rPr lang="en-CA" sz="4800" dirty="0"/>
              <a:t>Encapsulation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Abstraction and encapsulation are complementary </a:t>
            </a:r>
            <a:r>
              <a:rPr lang="en-CA" dirty="0" smtClean="0"/>
              <a:t>concepts.</a:t>
            </a:r>
          </a:p>
          <a:p>
            <a:r>
              <a:rPr lang="en-CA" dirty="0" smtClean="0"/>
              <a:t>Abstraction </a:t>
            </a:r>
            <a:r>
              <a:rPr lang="en-CA" dirty="0"/>
              <a:t>focuses upon the observable behavior of an object, </a:t>
            </a:r>
            <a:r>
              <a:rPr lang="en-CA" dirty="0" smtClean="0"/>
              <a:t>whereas encapsulation focuses </a:t>
            </a:r>
            <a:r>
              <a:rPr lang="en-CA" dirty="0"/>
              <a:t>upon the implementation </a:t>
            </a:r>
            <a:r>
              <a:rPr lang="en-CA" dirty="0" smtClean="0"/>
              <a:t>that gives </a:t>
            </a:r>
            <a:r>
              <a:rPr lang="en-CA" dirty="0"/>
              <a:t>rise to this behavior. </a:t>
            </a:r>
            <a:endParaRPr lang="en-CA" dirty="0" smtClean="0"/>
          </a:p>
          <a:p>
            <a:r>
              <a:rPr lang="en-CA" dirty="0" smtClean="0"/>
              <a:t>Encapsulation </a:t>
            </a:r>
            <a:r>
              <a:rPr lang="en-CA" dirty="0"/>
              <a:t>is most often achieved </a:t>
            </a:r>
            <a:r>
              <a:rPr lang="en-CA" dirty="0" smtClean="0"/>
              <a:t>through information binding </a:t>
            </a:r>
            <a:r>
              <a:rPr lang="en-CA" dirty="0"/>
              <a:t>which is the process of hiding all the secrets of </a:t>
            </a:r>
            <a:r>
              <a:rPr lang="en-CA" dirty="0" smtClean="0"/>
              <a:t>an object </a:t>
            </a:r>
            <a:r>
              <a:rPr lang="en-CA" dirty="0"/>
              <a:t>that do not contribute to its essential </a:t>
            </a:r>
            <a:r>
              <a:rPr lang="en-CA" dirty="0" smtClean="0"/>
              <a:t>characteristics.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56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</a:t>
            </a:r>
            <a:r>
              <a:rPr lang="en-CA" dirty="0" smtClean="0"/>
              <a:t>Classes:</a:t>
            </a:r>
            <a:r>
              <a:rPr lang="en-CA" dirty="0"/>
              <a:t/>
            </a:r>
            <a:br>
              <a:rPr lang="en-CA" dirty="0"/>
            </a:br>
            <a:r>
              <a:rPr lang="en-CA" sz="4800" dirty="0"/>
              <a:t>Encapsulation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272352"/>
            <a:ext cx="7014948" cy="4585648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mtClean="0"/>
              <a:t>www.michaelliut.ca/cs1md3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53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1744"/>
            <a:ext cx="8229600" cy="1143000"/>
          </a:xfrm>
        </p:spPr>
        <p:txBody>
          <a:bodyPr/>
          <a:lstStyle/>
          <a:p>
            <a:r>
              <a:rPr lang="en-CA" dirty="0"/>
              <a:t>Understanding </a:t>
            </a:r>
            <a:r>
              <a:rPr lang="en-CA" dirty="0" smtClean="0"/>
              <a:t>Classes:</a:t>
            </a:r>
            <a:r>
              <a:rPr lang="en-CA" dirty="0"/>
              <a:t/>
            </a:r>
            <a:br>
              <a:rPr lang="en-CA" dirty="0"/>
            </a:br>
            <a:r>
              <a:rPr lang="en-CA" sz="4800" dirty="0"/>
              <a:t>Encapsulation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OO, typically</a:t>
            </a:r>
            <a:r>
              <a:rPr lang="en-CA" dirty="0"/>
              <a:t>, the </a:t>
            </a:r>
            <a:r>
              <a:rPr lang="en-CA" dirty="0" smtClean="0"/>
              <a:t>structure </a:t>
            </a:r>
            <a:r>
              <a:rPr lang="en-CA" dirty="0"/>
              <a:t>of </a:t>
            </a:r>
            <a:r>
              <a:rPr lang="en-CA" dirty="0" smtClean="0"/>
              <a:t>a class or an </a:t>
            </a:r>
            <a:r>
              <a:rPr lang="en-CA" dirty="0"/>
              <a:t>object </a:t>
            </a:r>
            <a:r>
              <a:rPr lang="en-CA" dirty="0" smtClean="0"/>
              <a:t>is hidden.</a:t>
            </a:r>
          </a:p>
          <a:p>
            <a:endParaRPr lang="en-CA" dirty="0"/>
          </a:p>
          <a:p>
            <a:r>
              <a:rPr lang="en-CA" dirty="0" smtClean="0"/>
              <a:t>The implementation of classes methods or object methods are hidden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73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</a:t>
            </a:r>
            <a:r>
              <a:rPr lang="en-CA" dirty="0" smtClean="0"/>
              <a:t>Classes:</a:t>
            </a:r>
            <a:r>
              <a:rPr lang="en-CA" dirty="0"/>
              <a:t/>
            </a:r>
            <a:br>
              <a:rPr lang="en-CA" dirty="0"/>
            </a:br>
            <a:r>
              <a:rPr lang="en-CA" sz="4800" dirty="0"/>
              <a:t>Modularity</a:t>
            </a:r>
            <a:r>
              <a:rPr lang="en-CA" sz="4800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First, </a:t>
            </a:r>
            <a:r>
              <a:rPr lang="en-CA" dirty="0" smtClean="0"/>
              <a:t>think </a:t>
            </a:r>
            <a:r>
              <a:rPr lang="en-CA" dirty="0"/>
              <a:t>about </a:t>
            </a:r>
            <a:r>
              <a:rPr lang="en-CA" dirty="0" smtClean="0"/>
              <a:t>“toy bricks” – LEGO! </a:t>
            </a:r>
            <a:r>
              <a:rPr lang="zh-CN" altLang="en-US" dirty="0" smtClean="0">
                <a:sym typeface="Wingdings" panose="05000000000000000000" pitchFamily="2" charset="2"/>
              </a:rPr>
              <a:t>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act of partitioning a program </a:t>
            </a:r>
            <a:r>
              <a:rPr lang="en-CA" dirty="0" smtClean="0"/>
              <a:t>into  individual </a:t>
            </a:r>
            <a:r>
              <a:rPr lang="en-CA" dirty="0"/>
              <a:t>components can reduce its </a:t>
            </a:r>
            <a:r>
              <a:rPr lang="en-CA" dirty="0" smtClean="0"/>
              <a:t>complexity  to </a:t>
            </a:r>
            <a:r>
              <a:rPr lang="en-CA" dirty="0"/>
              <a:t>some degree</a:t>
            </a:r>
            <a:r>
              <a:rPr lang="en-CA" dirty="0" smtClean="0"/>
              <a:t>.[1]</a:t>
            </a:r>
            <a:endParaRPr lang="en-CA" dirty="0"/>
          </a:p>
          <a:p>
            <a:endParaRPr lang="en-CA" dirty="0"/>
          </a:p>
          <a:p>
            <a:r>
              <a:rPr lang="en-CA" dirty="0"/>
              <a:t>Although partitioning </a:t>
            </a:r>
            <a:r>
              <a:rPr lang="en-CA" dirty="0" smtClean="0"/>
              <a:t>a program </a:t>
            </a:r>
            <a:r>
              <a:rPr lang="en-CA" dirty="0"/>
              <a:t>is helpful for this reason, a more </a:t>
            </a:r>
            <a:r>
              <a:rPr lang="en-CA" dirty="0" smtClean="0"/>
              <a:t>powerful </a:t>
            </a:r>
            <a:r>
              <a:rPr lang="en-CA" dirty="0"/>
              <a:t>justification for partitioning a program </a:t>
            </a:r>
            <a:r>
              <a:rPr lang="en-CA" dirty="0" smtClean="0"/>
              <a:t>is that </a:t>
            </a:r>
            <a:r>
              <a:rPr lang="en-CA" dirty="0"/>
              <a:t>it creates a number of well defined, </a:t>
            </a:r>
            <a:r>
              <a:rPr lang="en-CA" dirty="0" smtClean="0"/>
              <a:t>documented </a:t>
            </a:r>
            <a:r>
              <a:rPr lang="en-CA" dirty="0"/>
              <a:t>boundaries </a:t>
            </a:r>
            <a:r>
              <a:rPr lang="en-CA" dirty="0" smtClean="0"/>
              <a:t>within </a:t>
            </a:r>
            <a:r>
              <a:rPr lang="en-CA" dirty="0"/>
              <a:t>the program. </a:t>
            </a:r>
            <a:r>
              <a:rPr lang="en-CA" dirty="0" smtClean="0"/>
              <a:t>These boundaries</a:t>
            </a:r>
            <a:r>
              <a:rPr lang="en-CA" dirty="0"/>
              <a:t>, or interfaces, are invaluable in </a:t>
            </a:r>
            <a:r>
              <a:rPr lang="en-CA" dirty="0" smtClean="0"/>
              <a:t>the </a:t>
            </a:r>
            <a:r>
              <a:rPr lang="en-CA" dirty="0"/>
              <a:t>comprehension of the program </a:t>
            </a:r>
            <a:r>
              <a:rPr lang="en-CA" dirty="0" smtClean="0"/>
              <a:t>[</a:t>
            </a:r>
            <a:r>
              <a:rPr lang="en-CA" dirty="0"/>
              <a:t>4</a:t>
            </a:r>
            <a:r>
              <a:rPr lang="en-CA" dirty="0" smtClean="0"/>
              <a:t>].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570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</a:t>
            </a:r>
            <a:r>
              <a:rPr lang="en-CA" dirty="0" smtClean="0"/>
              <a:t>Classes:</a:t>
            </a:r>
            <a:r>
              <a:rPr lang="en-CA" dirty="0"/>
              <a:t/>
            </a:r>
            <a:br>
              <a:rPr lang="en-CA" dirty="0"/>
            </a:br>
            <a:r>
              <a:rPr lang="en-CA" sz="4800" dirty="0"/>
              <a:t>Modularity 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221221"/>
            <a:ext cx="7410734" cy="4500254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</p:spPr>
        <p:txBody>
          <a:bodyPr/>
          <a:lstStyle/>
          <a:p>
            <a:r>
              <a:rPr lang="en-CA" dirty="0" smtClean="0"/>
              <a:t>www.michaelliut.ca/cs1md3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934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Contact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49" y="2508353"/>
            <a:ext cx="8081364" cy="4121623"/>
          </a:xfrm>
        </p:spPr>
        <p:txBody>
          <a:bodyPr>
            <a:normAutofit fontScale="47500" lnSpcReduction="20000"/>
          </a:bodyPr>
          <a:lstStyle/>
          <a:p>
            <a:r>
              <a:rPr lang="en-CA" sz="4200" dirty="0" smtClean="0"/>
              <a:t>Feel free to email any of us! Please </a:t>
            </a:r>
            <a:r>
              <a:rPr lang="en-CA" sz="4200" b="1" dirty="0" smtClean="0"/>
              <a:t>DESCRIBE YOUR QUESTION IN DETAIL</a:t>
            </a:r>
            <a:r>
              <a:rPr lang="en-CA" sz="4200" dirty="0" smtClean="0"/>
              <a:t> WITH YOUR </a:t>
            </a:r>
            <a:r>
              <a:rPr lang="en-CA" sz="4200" b="1" dirty="0" smtClean="0"/>
              <a:t>FULL NAME </a:t>
            </a:r>
            <a:r>
              <a:rPr lang="en-CA" sz="4200" dirty="0" smtClean="0"/>
              <a:t>&amp; </a:t>
            </a:r>
            <a:r>
              <a:rPr lang="en-CA" sz="4200" b="1" dirty="0" smtClean="0"/>
              <a:t>STUDENT NUMBER</a:t>
            </a:r>
            <a:r>
              <a:rPr lang="en-CA" sz="4200" dirty="0" smtClean="0"/>
              <a:t>.</a:t>
            </a:r>
          </a:p>
          <a:p>
            <a:r>
              <a:rPr lang="en-CA" sz="4200" dirty="0" smtClean="0"/>
              <a:t>We will reply to your email as soon as possible. You may not get a reply the day of the assignment due date or midterm . </a:t>
            </a:r>
            <a:endParaRPr lang="en-CA" altLang="zh-CN" sz="4200" dirty="0" smtClean="0"/>
          </a:p>
          <a:p>
            <a:pPr lvl="1"/>
            <a:r>
              <a:rPr lang="en-US" sz="4200" dirty="0" smtClean="0"/>
              <a:t>Michael </a:t>
            </a:r>
            <a:r>
              <a:rPr lang="en-US" sz="4200" dirty="0"/>
              <a:t>Liut (</a:t>
            </a:r>
            <a:r>
              <a:rPr lang="en-US" sz="4200" dirty="0">
                <a:solidFill>
                  <a:srgbClr val="FF0000"/>
                </a:solidFill>
                <a:hlinkClick r:id="rId2"/>
              </a:rPr>
              <a:t>liutm@mcmaster.ca</a:t>
            </a:r>
            <a:r>
              <a:rPr lang="en-US" sz="4200" dirty="0" smtClean="0"/>
              <a:t>) </a:t>
            </a:r>
            <a:endParaRPr lang="en-US" sz="4200" dirty="0"/>
          </a:p>
          <a:p>
            <a:pPr lvl="1"/>
            <a:r>
              <a:rPr lang="en-US" sz="4200" dirty="0"/>
              <a:t>Brandon Da Silva (</a:t>
            </a:r>
            <a:r>
              <a:rPr lang="en-US" sz="4200" dirty="0">
                <a:hlinkClick r:id="rId3"/>
              </a:rPr>
              <a:t>dasilvbc@mcmaster.ca</a:t>
            </a:r>
            <a:r>
              <a:rPr lang="en-US" sz="4200" dirty="0" smtClean="0"/>
              <a:t>)</a:t>
            </a:r>
          </a:p>
          <a:p>
            <a:pPr lvl="1"/>
            <a:r>
              <a:rPr lang="en-US" sz="4200" dirty="0"/>
              <a:t>Ming </a:t>
            </a:r>
            <a:r>
              <a:rPr lang="en-US" sz="4200" dirty="0" err="1"/>
              <a:t>Quan</a:t>
            </a:r>
            <a:r>
              <a:rPr lang="en-US" sz="4200" dirty="0"/>
              <a:t> Fu (</a:t>
            </a:r>
            <a:r>
              <a:rPr lang="en-US" sz="4200" dirty="0" smtClean="0">
                <a:hlinkClick r:id="rId4"/>
              </a:rPr>
              <a:t>fumq@mcmaster.ca</a:t>
            </a:r>
            <a:r>
              <a:rPr lang="en-US" sz="4200" dirty="0" smtClean="0"/>
              <a:t>) </a:t>
            </a:r>
          </a:p>
          <a:p>
            <a:pPr lvl="2"/>
            <a:r>
              <a:rPr lang="en-US" sz="4000" dirty="0" smtClean="0"/>
              <a:t>Ming’s Personal Office</a:t>
            </a:r>
            <a:r>
              <a:rPr lang="en-US" sz="4000" dirty="0"/>
              <a:t>:  ITB </a:t>
            </a:r>
            <a:r>
              <a:rPr lang="en-US" sz="4000" dirty="0" smtClean="0"/>
              <a:t>206</a:t>
            </a:r>
            <a:endParaRPr lang="en-US" sz="4200" dirty="0" smtClean="0"/>
          </a:p>
          <a:p>
            <a:r>
              <a:rPr lang="en-CA" sz="4400" dirty="0" smtClean="0"/>
              <a:t>No Office hours, do you want to schedule a meeting with us?</a:t>
            </a:r>
          </a:p>
          <a:p>
            <a:pPr lvl="1"/>
            <a:r>
              <a:rPr lang="en-CA" sz="4200" dirty="0"/>
              <a:t>Email us first to schedule a time. We do not have set office hours</a:t>
            </a:r>
            <a:r>
              <a:rPr lang="en-CA" sz="4200" dirty="0" smtClean="0"/>
              <a:t>.</a:t>
            </a:r>
          </a:p>
          <a:p>
            <a:r>
              <a:rPr lang="en-CA" sz="4400" dirty="0" smtClean="0"/>
              <a:t>Drop-in Centre not run by TAs, but by Engineering Department.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735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029" y="451952"/>
            <a:ext cx="8229600" cy="1143000"/>
          </a:xfrm>
        </p:spPr>
        <p:txBody>
          <a:bodyPr/>
          <a:lstStyle/>
          <a:p>
            <a:r>
              <a:rPr lang="en-CA" dirty="0"/>
              <a:t>Understanding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Classes and Objects:</a:t>
            </a:r>
            <a:r>
              <a:rPr lang="en-CA" dirty="0"/>
              <a:t/>
            </a:r>
            <a:br>
              <a:rPr lang="en-CA" dirty="0"/>
            </a:br>
            <a:r>
              <a:rPr lang="en-CA" sz="4800" dirty="0"/>
              <a:t>Modularity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83894"/>
            <a:ext cx="7662864" cy="3553370"/>
          </a:xfrm>
        </p:spPr>
        <p:txBody>
          <a:bodyPr>
            <a:normAutofit/>
          </a:bodyPr>
          <a:lstStyle/>
          <a:p>
            <a:r>
              <a:rPr lang="en-CA" dirty="0"/>
              <a:t>Modules serve as the physical containers in </a:t>
            </a:r>
            <a:r>
              <a:rPr lang="en-CA" dirty="0" smtClean="0"/>
              <a:t>which </a:t>
            </a:r>
            <a:r>
              <a:rPr lang="en-CA" dirty="0"/>
              <a:t>we declare the classes and objects of our </a:t>
            </a:r>
            <a:r>
              <a:rPr lang="en-CA" dirty="0" smtClean="0"/>
              <a:t>logical </a:t>
            </a:r>
            <a:r>
              <a:rPr lang="en-CA" dirty="0"/>
              <a:t>design. </a:t>
            </a:r>
            <a:endParaRPr lang="en-CA" dirty="0" smtClean="0"/>
          </a:p>
          <a:p>
            <a:r>
              <a:rPr lang="en-CA" dirty="0"/>
              <a:t>For tiny problems, the developer might decide to declare every class and object in the same package. </a:t>
            </a:r>
          </a:p>
          <a:p>
            <a:r>
              <a:rPr lang="en-CA" dirty="0" smtClean="0"/>
              <a:t>For </a:t>
            </a:r>
            <a:r>
              <a:rPr lang="en-CA" dirty="0"/>
              <a:t>anything but the most trivial software, a better solution is to group logically related classes and objects in the same module, and expose only those elements that other modules absolutely must see.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65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69" y="163986"/>
            <a:ext cx="8495731" cy="1865796"/>
          </a:xfrm>
        </p:spPr>
        <p:txBody>
          <a:bodyPr/>
          <a:lstStyle/>
          <a:p>
            <a:r>
              <a:rPr lang="en-CA" dirty="0"/>
              <a:t>Understanding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Classes and Object:</a:t>
            </a:r>
            <a:br>
              <a:rPr lang="en-CA" dirty="0" smtClean="0"/>
            </a:br>
            <a:r>
              <a:rPr lang="en-CA" dirty="0"/>
              <a:t>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30024"/>
            <a:ext cx="7662864" cy="38263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Why do we need Hierarchy?</a:t>
            </a:r>
          </a:p>
          <a:p>
            <a:r>
              <a:rPr lang="en-CA" dirty="0" smtClean="0"/>
              <a:t>The </a:t>
            </a:r>
            <a:r>
              <a:rPr lang="en-CA" dirty="0"/>
              <a:t>Meaning of Hierarchy Abstraction is a good thing, but in all except the most trivial applications, we may find many more different abstractions than we can comprehend at one time. </a:t>
            </a:r>
          </a:p>
          <a:p>
            <a:r>
              <a:rPr lang="en-CA" dirty="0" smtClean="0"/>
              <a:t>Encapsulation </a:t>
            </a:r>
            <a:r>
              <a:rPr lang="en-CA" dirty="0"/>
              <a:t>helps manage this complexity by hiding the inside view of </a:t>
            </a:r>
            <a:r>
              <a:rPr lang="en-CA" dirty="0" smtClean="0"/>
              <a:t>our abstractions</a:t>
            </a:r>
            <a:r>
              <a:rPr lang="en-CA" dirty="0"/>
              <a:t>. </a:t>
            </a:r>
            <a:endParaRPr lang="en-CA" dirty="0" smtClean="0"/>
          </a:p>
          <a:p>
            <a:r>
              <a:rPr lang="en-CA" dirty="0" smtClean="0"/>
              <a:t>Modularity </a:t>
            </a:r>
            <a:r>
              <a:rPr lang="en-CA" dirty="0"/>
              <a:t>helps also, by giving us a way to cluster logically related abstractions. Still, this is not enough</a:t>
            </a:r>
            <a:r>
              <a:rPr lang="en-CA" dirty="0" smtClean="0"/>
              <a:t>.</a:t>
            </a:r>
          </a:p>
          <a:p>
            <a:r>
              <a:rPr lang="en-CA" dirty="0"/>
              <a:t>Hierarchy is a ranking or ordering of abstractions. 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738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537" y="2139855"/>
            <a:ext cx="6796584" cy="4718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08914"/>
            <a:ext cx="8229600" cy="1143000"/>
          </a:xfrm>
        </p:spPr>
        <p:txBody>
          <a:bodyPr/>
          <a:lstStyle/>
          <a:p>
            <a:r>
              <a:rPr lang="en-CA" dirty="0"/>
              <a:t>Understanding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Classes </a:t>
            </a:r>
            <a:r>
              <a:rPr lang="en-CA" dirty="0"/>
              <a:t>and Object:</a:t>
            </a:r>
            <a:br>
              <a:rPr lang="en-CA" dirty="0"/>
            </a:br>
            <a:r>
              <a:rPr lang="en-CA" dirty="0"/>
              <a:t>Hierarchy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200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Overview of OOP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68" y="2270717"/>
            <a:ext cx="7662864" cy="4085633"/>
          </a:xfrm>
        </p:spPr>
        <p:txBody>
          <a:bodyPr>
            <a:normAutofit fontScale="62500" lnSpcReduction="20000"/>
          </a:bodyPr>
          <a:lstStyle/>
          <a:p>
            <a:r>
              <a:rPr lang="en-CA" sz="3400" dirty="0"/>
              <a:t>Class: </a:t>
            </a:r>
            <a:r>
              <a:rPr lang="en-CA" sz="3400" dirty="0" smtClean="0"/>
              <a:t> A </a:t>
            </a:r>
            <a:r>
              <a:rPr lang="en-CA" sz="3400" dirty="0"/>
              <a:t>user-defined prototype for an object that defines a set of attributes that characterize any object of the class. The attributes are data members (class variables and instance variables) and methods, accessed via dot </a:t>
            </a:r>
            <a:r>
              <a:rPr lang="en-CA" sz="3400" dirty="0" smtClean="0"/>
              <a:t>notation.</a:t>
            </a:r>
          </a:p>
          <a:p>
            <a:r>
              <a:rPr lang="en-CA" sz="3400" dirty="0" smtClean="0"/>
              <a:t>Class </a:t>
            </a:r>
            <a:r>
              <a:rPr lang="en-CA" sz="3400" dirty="0"/>
              <a:t>variable: </a:t>
            </a:r>
            <a:r>
              <a:rPr lang="en-CA" sz="3400" dirty="0" smtClean="0"/>
              <a:t> A </a:t>
            </a:r>
            <a:r>
              <a:rPr lang="en-CA" sz="3400" dirty="0"/>
              <a:t>variable that is shared by all instances of a class. Class variables are defined within a class but outside any of the class's methods. Class variables aren't used as frequently as instance variables </a:t>
            </a:r>
            <a:r>
              <a:rPr lang="en-CA" sz="3400" dirty="0" smtClean="0"/>
              <a:t>are.</a:t>
            </a:r>
          </a:p>
          <a:p>
            <a:r>
              <a:rPr lang="en-CA" sz="3400" dirty="0" smtClean="0"/>
              <a:t>Data </a:t>
            </a:r>
            <a:r>
              <a:rPr lang="en-CA" sz="3400" dirty="0"/>
              <a:t>member: A class variable or instance variable that holds data associated with a class and its </a:t>
            </a:r>
            <a:r>
              <a:rPr lang="en-CA" sz="3400" dirty="0" smtClean="0"/>
              <a:t>objects.</a:t>
            </a:r>
          </a:p>
          <a:p>
            <a:r>
              <a:rPr lang="en-CA" sz="3400" dirty="0" smtClean="0"/>
              <a:t>Instance </a:t>
            </a:r>
            <a:r>
              <a:rPr lang="en-CA" sz="3400" dirty="0"/>
              <a:t>variable: A variable that is defined inside a method and belongs only to the current instance of a class.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0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15" y="2130371"/>
            <a:ext cx="6568198" cy="45911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OO Examples in Python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www.michaelliut.ca/cs1md3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16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61064"/>
            <a:ext cx="7662864" cy="3746438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CA" dirty="0" smtClean="0"/>
              <a:t>[1]</a:t>
            </a:r>
            <a:r>
              <a:rPr lang="en-CA" dirty="0"/>
              <a:t> </a:t>
            </a:r>
            <a:r>
              <a:rPr lang="en-CA" dirty="0" smtClean="0"/>
              <a:t>Book, OBJECT-ORIENTED ANALYSIS </a:t>
            </a:r>
            <a:r>
              <a:rPr lang="en-CA" dirty="0"/>
              <a:t>AND DESIGN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dirty="0" smtClean="0"/>
              <a:t>	Grady </a:t>
            </a:r>
            <a:r>
              <a:rPr lang="en-CA" dirty="0" err="1" smtClean="0"/>
              <a:t>Booch</a:t>
            </a:r>
            <a:r>
              <a:rPr lang="en-CA" dirty="0" smtClean="0"/>
              <a:t>, </a:t>
            </a:r>
            <a:r>
              <a:rPr lang="en-CA" dirty="0"/>
              <a:t>Second Edition, </a:t>
            </a:r>
            <a:r>
              <a:rPr lang="en-CA" dirty="0" smtClean="0"/>
              <a:t>ISBN 0-8053-5340-2,1998</a:t>
            </a:r>
          </a:p>
          <a:p>
            <a:pPr lvl="5">
              <a:spcBef>
                <a:spcPts val="0"/>
              </a:spcBef>
            </a:pPr>
            <a:r>
              <a:rPr lang="en-CA" dirty="0" smtClean="0"/>
              <a:t>Images are also referenced from this book.</a:t>
            </a:r>
          </a:p>
          <a:p>
            <a:r>
              <a:rPr lang="en-CA" dirty="0"/>
              <a:t>[2]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en.wikipedia.org/wiki/Computer_program</a:t>
            </a:r>
            <a:endParaRPr lang="en-CA" dirty="0" smtClean="0"/>
          </a:p>
          <a:p>
            <a:r>
              <a:rPr lang="en-CA" dirty="0" smtClean="0"/>
              <a:t>[3] Keene</a:t>
            </a:r>
            <a:r>
              <a:rPr lang="en-CA" dirty="0"/>
              <a:t>. </a:t>
            </a:r>
            <a:r>
              <a:rPr lang="en-CA" dirty="0" err="1" smtClean="0"/>
              <a:t>Object~Oriented</a:t>
            </a:r>
            <a:r>
              <a:rPr lang="en-CA" dirty="0" smtClean="0"/>
              <a:t> Programming</a:t>
            </a:r>
            <a:r>
              <a:rPr lang="en-CA" dirty="0"/>
              <a:t>, p. 118.</a:t>
            </a:r>
            <a:endParaRPr lang="en-CA" dirty="0" smtClean="0"/>
          </a:p>
          <a:p>
            <a:r>
              <a:rPr lang="en-CA" dirty="0" smtClean="0"/>
              <a:t>[4] </a:t>
            </a:r>
            <a:r>
              <a:rPr lang="en-CA" dirty="0"/>
              <a:t>Lea, D. Aug.st 12, 1988. Users Guide </a:t>
            </a:r>
            <a:r>
              <a:rPr lang="en-CA" dirty="0" smtClean="0"/>
              <a:t>to GIVV </a:t>
            </a:r>
            <a:r>
              <a:rPr lang="en-CA" dirty="0"/>
              <a:t>C++ Library. Cambridge, MA: </a:t>
            </a:r>
            <a:r>
              <a:rPr lang="en-CA" dirty="0" smtClean="0"/>
              <a:t>Free Software </a:t>
            </a:r>
            <a:r>
              <a:rPr lang="en-CA" dirty="0"/>
              <a:t>Foundation, p. 12 </a:t>
            </a:r>
            <a:endParaRPr lang="en-CA" dirty="0" smtClean="0"/>
          </a:p>
          <a:p>
            <a:r>
              <a:rPr lang="en-CA" dirty="0" smtClean="0"/>
              <a:t>[</a:t>
            </a:r>
            <a:r>
              <a:rPr lang="en-CA" dirty="0"/>
              <a:t>5</a:t>
            </a:r>
            <a:r>
              <a:rPr lang="en-CA" dirty="0" smtClean="0"/>
              <a:t>]  </a:t>
            </a:r>
            <a:r>
              <a:rPr lang="en-CA" dirty="0" smtClean="0">
                <a:hlinkClick r:id="rId3"/>
              </a:rPr>
              <a:t>http</a:t>
            </a:r>
            <a:r>
              <a:rPr lang="en-CA" dirty="0">
                <a:hlinkClick r:id="rId3"/>
              </a:rPr>
              <a:t>://www.tutorialspoint.com/python</a:t>
            </a:r>
            <a:r>
              <a:rPr lang="en-CA" dirty="0" smtClean="0">
                <a:hlinkClick r:id="rId3"/>
              </a:rPr>
              <a:t>/</a:t>
            </a:r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706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376" y="2802980"/>
            <a:ext cx="3832225" cy="3553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Assign_2:</a:t>
            </a:r>
          </a:p>
          <a:p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2799591"/>
            <a:ext cx="4278702" cy="3553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Wed Feb 26/14  BY 11pm</a:t>
            </a:r>
          </a:p>
          <a:p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0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MidTerm</a:t>
            </a:r>
            <a:r>
              <a:rPr lang="en-US" dirty="0" smtClean="0"/>
              <a:t> Test 1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77976" y="3349675"/>
            <a:ext cx="8307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Thu.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Feb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13, 2014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16:30-17:20  T28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457200" y="5617687"/>
            <a:ext cx="83072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BEST OF TWO TERM TESTS (30%)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DO NOT MSAF!!!</a:t>
            </a:r>
          </a:p>
        </p:txBody>
      </p:sp>
    </p:spTree>
    <p:extLst>
      <p:ext uri="{BB962C8B-B14F-4D97-AF65-F5344CB8AC3E}">
        <p14:creationId xmlns:p14="http://schemas.microsoft.com/office/powerpoint/2010/main" val="84058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39170"/>
            <a:ext cx="7662864" cy="3166408"/>
          </a:xfrm>
        </p:spPr>
        <p:txBody>
          <a:bodyPr>
            <a:normAutofit/>
          </a:bodyPr>
          <a:lstStyle/>
          <a:p>
            <a:r>
              <a:rPr lang="en-US" dirty="0"/>
              <a:t>Programming </a:t>
            </a:r>
            <a:r>
              <a:rPr lang="en-US" dirty="0" smtClean="0"/>
              <a:t>Styles</a:t>
            </a:r>
          </a:p>
          <a:p>
            <a:r>
              <a:rPr lang="en-US" dirty="0" smtClean="0"/>
              <a:t>Object </a:t>
            </a:r>
            <a:r>
              <a:rPr lang="en-US" dirty="0"/>
              <a:t>Oriented </a:t>
            </a:r>
            <a:r>
              <a:rPr lang="en-US" dirty="0" smtClean="0"/>
              <a:t>Programming</a:t>
            </a:r>
          </a:p>
          <a:p>
            <a:r>
              <a:rPr lang="en-CA" dirty="0" smtClean="0"/>
              <a:t>Classes and Objects</a:t>
            </a:r>
          </a:p>
          <a:p>
            <a:r>
              <a:rPr lang="en-US" dirty="0"/>
              <a:t>Object Oriented Programming </a:t>
            </a:r>
            <a:r>
              <a:rPr lang="en-CA" dirty="0" smtClean="0"/>
              <a:t>in Python</a:t>
            </a:r>
          </a:p>
          <a:p>
            <a:r>
              <a:rPr lang="en-CA" dirty="0" smtClean="0"/>
              <a:t>Examples</a:t>
            </a:r>
            <a:endParaRPr lang="en-US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751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93" y="2306472"/>
            <a:ext cx="7662864" cy="4163339"/>
          </a:xfrm>
        </p:spPr>
        <p:txBody>
          <a:bodyPr>
            <a:normAutofit fontScale="40000" lnSpcReduction="20000"/>
          </a:bodyPr>
          <a:lstStyle/>
          <a:p>
            <a:r>
              <a:rPr lang="en-CA" sz="4200" dirty="0" smtClean="0"/>
              <a:t>Procedure-oriented:  (Python,  1MD3)</a:t>
            </a:r>
          </a:p>
          <a:p>
            <a:pPr lvl="1"/>
            <a:r>
              <a:rPr lang="en-CA" sz="4200" dirty="0" smtClean="0"/>
              <a:t>Algorithms </a:t>
            </a:r>
            <a:endParaRPr lang="en-CA" sz="4200" dirty="0"/>
          </a:p>
          <a:p>
            <a:r>
              <a:rPr lang="en-CA" sz="4200" dirty="0" smtClean="0"/>
              <a:t>Object-oriented:     (Python,1MD3)</a:t>
            </a:r>
          </a:p>
          <a:p>
            <a:pPr lvl="1"/>
            <a:r>
              <a:rPr lang="en-CA" sz="4200" dirty="0" smtClean="0"/>
              <a:t>Classes </a:t>
            </a:r>
            <a:r>
              <a:rPr lang="en-CA" sz="4200" dirty="0"/>
              <a:t>and objects </a:t>
            </a:r>
          </a:p>
          <a:p>
            <a:r>
              <a:rPr lang="en-CA" sz="4200" dirty="0" smtClean="0"/>
              <a:t>Logic-oriented:  (not included in 1MD3)</a:t>
            </a:r>
          </a:p>
          <a:p>
            <a:pPr lvl="1"/>
            <a:r>
              <a:rPr lang="en-CA" sz="4200" dirty="0" smtClean="0"/>
              <a:t>Goals</a:t>
            </a:r>
            <a:r>
              <a:rPr lang="en-CA" sz="4200" dirty="0"/>
              <a:t>, often expressed in a predicate calculus </a:t>
            </a:r>
          </a:p>
          <a:p>
            <a:r>
              <a:rPr lang="en-CA" sz="4200" dirty="0" smtClean="0"/>
              <a:t>Rule-oriented:  (not included in 1MD3)</a:t>
            </a:r>
          </a:p>
          <a:p>
            <a:pPr lvl="1"/>
            <a:r>
              <a:rPr lang="en-CA" sz="4200" dirty="0" smtClean="0"/>
              <a:t>If-Then </a:t>
            </a:r>
            <a:r>
              <a:rPr lang="en-CA" sz="4200" dirty="0"/>
              <a:t>rules </a:t>
            </a:r>
          </a:p>
          <a:p>
            <a:r>
              <a:rPr lang="en-CA" sz="4200" dirty="0" smtClean="0"/>
              <a:t>Constraint-oriented:  (not included in 1MD3)</a:t>
            </a:r>
          </a:p>
          <a:p>
            <a:pPr lvl="1"/>
            <a:r>
              <a:rPr lang="en-CA" sz="4200" dirty="0" smtClean="0"/>
              <a:t>Invariant </a:t>
            </a:r>
            <a:r>
              <a:rPr lang="en-CA" sz="4200" dirty="0"/>
              <a:t>relationships </a:t>
            </a:r>
          </a:p>
          <a:p>
            <a:pPr marL="0" indent="0">
              <a:buNone/>
            </a:pPr>
            <a:r>
              <a:rPr lang="en-CA" sz="4200" dirty="0" smtClean="0"/>
              <a:t>*In this course we focus on procedure and object oriented programming.  </a:t>
            </a:r>
            <a:r>
              <a:rPr lang="en-CA" sz="1600" b="1" dirty="0" smtClean="0"/>
              <a:t> </a:t>
            </a:r>
            <a:endParaRPr lang="en-CA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</p:spPr>
        <p:txBody>
          <a:bodyPr/>
          <a:lstStyle/>
          <a:p>
            <a:r>
              <a:rPr lang="en-CA" dirty="0" smtClean="0"/>
              <a:t>www.michaelliut.ca/cs1md3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511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Programming styles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of these styles of programming </a:t>
            </a:r>
            <a:r>
              <a:rPr lang="en-CA" dirty="0" smtClean="0"/>
              <a:t>are based on their own </a:t>
            </a:r>
            <a:r>
              <a:rPr lang="en-CA" dirty="0"/>
              <a:t>conceptual framework. </a:t>
            </a:r>
          </a:p>
          <a:p>
            <a:endParaRPr lang="en-CA" dirty="0"/>
          </a:p>
          <a:p>
            <a:r>
              <a:rPr lang="en-CA" dirty="0"/>
              <a:t>Each requires a different </a:t>
            </a:r>
            <a:r>
              <a:rPr lang="en-CA" dirty="0" smtClean="0"/>
              <a:t>mindset; it is a completely </a:t>
            </a:r>
            <a:r>
              <a:rPr lang="en-CA" dirty="0"/>
              <a:t>different way </a:t>
            </a:r>
            <a:r>
              <a:rPr lang="en-CA" dirty="0" smtClean="0"/>
              <a:t>of thinking </a:t>
            </a:r>
            <a:r>
              <a:rPr lang="en-CA" dirty="0"/>
              <a:t>about </a:t>
            </a:r>
            <a:r>
              <a:rPr lang="en-CA" dirty="0" smtClean="0"/>
              <a:t>and solving the problem at hand.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www.michaelliut.ca/cs1md3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016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Understanding OO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61314"/>
            <a:ext cx="7662864" cy="3375950"/>
          </a:xfrm>
        </p:spPr>
        <p:txBody>
          <a:bodyPr>
            <a:normAutofit fontScale="92500"/>
          </a:bodyPr>
          <a:lstStyle/>
          <a:p>
            <a:r>
              <a:rPr lang="en-CA" b="1" dirty="0" smtClean="0"/>
              <a:t>Object-Oriented Programming</a:t>
            </a:r>
            <a:r>
              <a:rPr lang="en-CA" dirty="0" smtClean="0"/>
              <a:t> </a:t>
            </a:r>
            <a:r>
              <a:rPr lang="en-CA" dirty="0"/>
              <a:t>(</a:t>
            </a:r>
            <a:r>
              <a:rPr lang="en-CA" b="1" dirty="0"/>
              <a:t>OOP</a:t>
            </a:r>
            <a:r>
              <a:rPr lang="en-CA" dirty="0"/>
              <a:t>) is a </a:t>
            </a:r>
            <a:r>
              <a:rPr lang="en-CA" dirty="0">
                <a:hlinkClick r:id="rId2" tooltip="Programming paradigm"/>
              </a:rPr>
              <a:t>programming paradigm</a:t>
            </a:r>
            <a:r>
              <a:rPr lang="en-CA" dirty="0"/>
              <a:t> that represents concepts as "</a:t>
            </a:r>
            <a:r>
              <a:rPr lang="en-CA" dirty="0">
                <a:hlinkClick r:id="rId3" tooltip="Object (computer science)"/>
              </a:rPr>
              <a:t>objects</a:t>
            </a:r>
            <a:r>
              <a:rPr lang="en-CA" dirty="0"/>
              <a:t>" that have </a:t>
            </a:r>
            <a:r>
              <a:rPr lang="en-CA" dirty="0">
                <a:hlinkClick r:id="rId4" tooltip="Field (computer science)"/>
              </a:rPr>
              <a:t>data fields</a:t>
            </a:r>
            <a:r>
              <a:rPr lang="en-CA" dirty="0"/>
              <a:t> (attributes that describe the object) and associated procedures known as </a:t>
            </a:r>
            <a:r>
              <a:rPr lang="en-CA" dirty="0">
                <a:hlinkClick r:id="rId5" tooltip="Method (computer science)"/>
              </a:rPr>
              <a:t>methods</a:t>
            </a:r>
            <a:r>
              <a:rPr lang="en-CA" dirty="0"/>
              <a:t>. </a:t>
            </a:r>
            <a:endParaRPr lang="en-CA" dirty="0" smtClean="0"/>
          </a:p>
          <a:p>
            <a:r>
              <a:rPr lang="en-CA" dirty="0" smtClean="0"/>
              <a:t>Objects</a:t>
            </a:r>
            <a:r>
              <a:rPr lang="en-CA" dirty="0"/>
              <a:t>, which are usually </a:t>
            </a:r>
            <a:r>
              <a:rPr lang="en-CA" dirty="0">
                <a:hlinkClick r:id="rId6" tooltip="Instance (computer science)"/>
              </a:rPr>
              <a:t>instances</a:t>
            </a:r>
            <a:r>
              <a:rPr lang="en-CA" dirty="0"/>
              <a:t> of </a:t>
            </a:r>
            <a:r>
              <a:rPr lang="en-CA" dirty="0">
                <a:hlinkClick r:id="rId7" tooltip="Class (computer science)"/>
              </a:rPr>
              <a:t>classes</a:t>
            </a:r>
            <a:r>
              <a:rPr lang="en-CA" dirty="0"/>
              <a:t>, are used to interact with one another to design applications and computer programs</a:t>
            </a:r>
            <a:r>
              <a:rPr lang="en-CA" dirty="0" smtClean="0"/>
              <a:t>.</a:t>
            </a:r>
          </a:p>
          <a:p>
            <a:r>
              <a:rPr lang="en-CA" dirty="0" smtClean="0">
                <a:hlinkClick r:id="rId8" tooltip="C++"/>
              </a:rPr>
              <a:t>C</a:t>
            </a:r>
            <a:r>
              <a:rPr lang="en-CA" dirty="0">
                <a:hlinkClick r:id="rId8" tooltip="C++"/>
              </a:rPr>
              <a:t>++</a:t>
            </a:r>
            <a:r>
              <a:rPr lang="en-CA" dirty="0"/>
              <a:t>, </a:t>
            </a:r>
            <a:r>
              <a:rPr lang="en-CA" dirty="0">
                <a:hlinkClick r:id="rId9" tooltip="Objective-C"/>
              </a:rPr>
              <a:t>Objective-C</a:t>
            </a:r>
            <a:r>
              <a:rPr lang="en-CA" dirty="0"/>
              <a:t>, </a:t>
            </a:r>
            <a:r>
              <a:rPr lang="en-CA" dirty="0">
                <a:hlinkClick r:id="rId10" tooltip="Smalltalk"/>
              </a:rPr>
              <a:t>Smalltalk</a:t>
            </a:r>
            <a:r>
              <a:rPr lang="en-CA" dirty="0"/>
              <a:t>, </a:t>
            </a:r>
            <a:r>
              <a:rPr lang="en-CA" dirty="0">
                <a:hlinkClick r:id="rId11" tooltip="Java (programming language)"/>
              </a:rPr>
              <a:t>Java</a:t>
            </a:r>
            <a:r>
              <a:rPr lang="en-CA" dirty="0"/>
              <a:t>, </a:t>
            </a:r>
            <a:r>
              <a:rPr lang="en-CA" dirty="0">
                <a:hlinkClick r:id="rId12" tooltip="C Sharp (programming language)"/>
              </a:rPr>
              <a:t>C#</a:t>
            </a:r>
            <a:r>
              <a:rPr lang="en-CA" dirty="0"/>
              <a:t>, </a:t>
            </a:r>
            <a:r>
              <a:rPr lang="en-CA" dirty="0">
                <a:hlinkClick r:id="rId13" tooltip="Perl"/>
              </a:rPr>
              <a:t>Perl</a:t>
            </a:r>
            <a:r>
              <a:rPr lang="en-CA" dirty="0"/>
              <a:t>, </a:t>
            </a:r>
            <a:r>
              <a:rPr lang="en-CA" dirty="0">
                <a:hlinkClick r:id="rId14" tooltip="Python (programming language)"/>
              </a:rPr>
              <a:t>Python</a:t>
            </a:r>
            <a:r>
              <a:rPr lang="en-CA" dirty="0"/>
              <a:t>, </a:t>
            </a:r>
            <a:r>
              <a:rPr lang="en-CA" dirty="0">
                <a:hlinkClick r:id="rId15" tooltip="Ruby (programming language)"/>
              </a:rPr>
              <a:t>Ruby</a:t>
            </a:r>
            <a:r>
              <a:rPr lang="en-CA" dirty="0"/>
              <a:t> and </a:t>
            </a:r>
            <a:r>
              <a:rPr lang="en-CA" dirty="0">
                <a:hlinkClick r:id="rId16" tooltip="PHP"/>
              </a:rPr>
              <a:t>PHP</a:t>
            </a:r>
            <a:r>
              <a:rPr lang="en-CA" dirty="0"/>
              <a:t> are examples of object-oriented programming languages. 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385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Understanding OO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Lets use a real life example, something tangible:</a:t>
            </a:r>
          </a:p>
          <a:p>
            <a:pPr lvl="1"/>
            <a:r>
              <a:rPr lang="en-CA" dirty="0" smtClean="0"/>
              <a:t>We can think of a Car as one Class</a:t>
            </a:r>
          </a:p>
          <a:p>
            <a:pPr lvl="2"/>
            <a:r>
              <a:rPr lang="en-CA" dirty="0" smtClean="0"/>
              <a:t>With a type of car, for example a Jaguar, being its subclass</a:t>
            </a:r>
            <a:endParaRPr lang="en-CA" dirty="0"/>
          </a:p>
          <a:p>
            <a:pPr lvl="2"/>
            <a:endParaRPr lang="en-CA" dirty="0" smtClean="0"/>
          </a:p>
          <a:p>
            <a:pPr lvl="1"/>
            <a:r>
              <a:rPr lang="en-CA" dirty="0" smtClean="0"/>
              <a:t>Or, think about a parent, and its child</a:t>
            </a:r>
          </a:p>
          <a:p>
            <a:pPr lvl="2"/>
            <a:r>
              <a:rPr lang="en-CA" dirty="0" smtClean="0"/>
              <a:t>Parent Class (Superclass)</a:t>
            </a:r>
          </a:p>
          <a:p>
            <a:pPr lvl="2"/>
            <a:r>
              <a:rPr lang="en-CA" dirty="0" smtClean="0"/>
              <a:t>Child Class (Subclass)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www.michaelliut.ca/cs1md3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170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11951</TotalTime>
  <Words>1289</Words>
  <Application>Microsoft Macintosh PowerPoint</Application>
  <PresentationFormat>On-screen Show (4:3)</PresentationFormat>
  <Paragraphs>161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Genesis</vt:lpstr>
      <vt:lpstr>Computer Science 1MD3 Introduction to Programming</vt:lpstr>
      <vt:lpstr>Contact Information</vt:lpstr>
      <vt:lpstr>Assignments</vt:lpstr>
      <vt:lpstr>MidTerm Test 1</vt:lpstr>
      <vt:lpstr>Introduction</vt:lpstr>
      <vt:lpstr>Programming Styles</vt:lpstr>
      <vt:lpstr>Programming styles </vt:lpstr>
      <vt:lpstr>Understanding OO </vt:lpstr>
      <vt:lpstr>Understanding OO</vt:lpstr>
      <vt:lpstr>Classes and Objects</vt:lpstr>
      <vt:lpstr>Understanding OO and Classes</vt:lpstr>
      <vt:lpstr>Understanding Classes: Abstraction </vt:lpstr>
      <vt:lpstr>Understanding Classes:  Abstraction  </vt:lpstr>
      <vt:lpstr>Understanding Classes:  Abstraction </vt:lpstr>
      <vt:lpstr>Understanding Classes: Encapsulation </vt:lpstr>
      <vt:lpstr>Understanding Classes: Encapsulation</vt:lpstr>
      <vt:lpstr>Understanding Classes: Encapsulation </vt:lpstr>
      <vt:lpstr>Understanding Classes: Modularity </vt:lpstr>
      <vt:lpstr>Understanding Classes: Modularity </vt:lpstr>
      <vt:lpstr>Understanding  Classes and Objects: Modularity </vt:lpstr>
      <vt:lpstr>Understanding  Classes and Object: Hierarchy</vt:lpstr>
      <vt:lpstr>Understanding  Classes and Object: Hierarchy</vt:lpstr>
      <vt:lpstr>Overview of OOP Terminology</vt:lpstr>
      <vt:lpstr>OO Examples in Python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1MD3 Introduction to Programming</dc:title>
  <dc:creator>Michael</dc:creator>
  <cp:lastModifiedBy>Michael</cp:lastModifiedBy>
  <cp:revision>130</cp:revision>
  <cp:lastPrinted>2014-02-10T05:30:08Z</cp:lastPrinted>
  <dcterms:created xsi:type="dcterms:W3CDTF">2013-12-31T03:13:36Z</dcterms:created>
  <dcterms:modified xsi:type="dcterms:W3CDTF">2014-02-10T05:34:58Z</dcterms:modified>
</cp:coreProperties>
</file>